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32"/>
  </p:handoutMasterIdLst>
  <p:sldIdLst>
    <p:sldId id="256" r:id="rId4"/>
    <p:sldId id="486" r:id="rId6"/>
    <p:sldId id="463" r:id="rId7"/>
    <p:sldId id="465" r:id="rId8"/>
    <p:sldId id="497" r:id="rId9"/>
    <p:sldId id="492" r:id="rId10"/>
    <p:sldId id="538" r:id="rId11"/>
    <p:sldId id="539" r:id="rId12"/>
    <p:sldId id="540" r:id="rId13"/>
    <p:sldId id="541" r:id="rId14"/>
    <p:sldId id="434" r:id="rId15"/>
    <p:sldId id="478" r:id="rId16"/>
    <p:sldId id="479" r:id="rId17"/>
    <p:sldId id="480" r:id="rId18"/>
    <p:sldId id="481" r:id="rId19"/>
    <p:sldId id="482" r:id="rId20"/>
    <p:sldId id="532" r:id="rId21"/>
    <p:sldId id="484" r:id="rId22"/>
    <p:sldId id="485" r:id="rId23"/>
    <p:sldId id="455" r:id="rId24"/>
    <p:sldId id="456" r:id="rId25"/>
    <p:sldId id="526" r:id="rId26"/>
    <p:sldId id="527" r:id="rId27"/>
    <p:sldId id="457" r:id="rId28"/>
    <p:sldId id="437" r:id="rId29"/>
    <p:sldId id="438" r:id="rId30"/>
    <p:sldId id="262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FF0000"/>
    <a:srgbClr val="F2F2F2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77" autoAdjust="0"/>
    <p:restoredTop sz="93692"/>
  </p:normalViewPr>
  <p:slideViewPr>
    <p:cSldViewPr snapToGrid="0" snapToObjects="1">
      <p:cViewPr varScale="1">
        <p:scale>
          <a:sx n="77" d="100"/>
          <a:sy n="77" d="100"/>
        </p:scale>
        <p:origin x="63" y="2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284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A7A6A-8949-4EC6-9BBF-14C51BE009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64AE8A1-3999-4734-9EE0-CEAF87268E41}">
      <dgm:prSet phldrT="[文本]" custT="1"/>
      <dgm:spPr>
        <a:ln>
          <a:noFill/>
        </a:ln>
      </dgm:spPr>
      <dgm:t>
        <a:bodyPr/>
        <a:lstStyle/>
        <a:p>
          <a:r>
            <a:rPr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</a:rPr>
            <a:t>二、更新发展观念 </a:t>
          </a:r>
          <a:r>
            <a:rPr lang="en-US" altLang="zh-CN" sz="3200" b="0" dirty="0">
              <a:solidFill>
                <a:schemeClr val="tx1">
                  <a:lumMod val="65000"/>
                  <a:lumOff val="35000"/>
                </a:schemeClr>
              </a:solidFill>
            </a:rPr>
            <a:t>—— </a:t>
          </a:r>
          <a:r>
            <a:rPr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</a:rPr>
            <a:t>先导</a:t>
          </a:r>
        </a:p>
      </dgm:t>
    </dgm:pt>
    <dgm:pt modelId="{2E092812-9164-41A2-9B42-4393C64F88A3}" cxnId="{A80F90B5-7825-4225-817E-C5277A591F65}" type="parTrans">
      <dgm:prSet/>
      <dgm:spPr/>
      <dgm:t>
        <a:bodyPr/>
        <a:lstStyle/>
        <a:p>
          <a:endParaRPr lang="zh-CN" altLang="en-US"/>
        </a:p>
      </dgm:t>
    </dgm:pt>
    <dgm:pt modelId="{48C3A6A9-6A2D-4229-AD4D-404C468CF320}" cxnId="{A80F90B5-7825-4225-817E-C5277A591F65}" type="sibTrans">
      <dgm:prSet/>
      <dgm:spPr/>
      <dgm:t>
        <a:bodyPr/>
        <a:lstStyle/>
        <a:p>
          <a:endParaRPr lang="zh-CN" altLang="en-US"/>
        </a:p>
      </dgm:t>
    </dgm:pt>
    <dgm:pt modelId="{B63172D8-884A-49E3-AB5E-DE466667B543}">
      <dgm:prSet phldrT="[文本]" custT="1"/>
      <dgm:spPr>
        <a:ln>
          <a:noFill/>
        </a:ln>
      </dgm:spPr>
      <dgm:t>
        <a:bodyPr/>
        <a:lstStyle/>
        <a:p>
          <a:r>
            <a:rPr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</a:rPr>
            <a:t>三、明晰发展定位 </a:t>
          </a:r>
          <a:r>
            <a:rPr lang="en-US" altLang="zh-CN" sz="3200" b="0" dirty="0">
              <a:solidFill>
                <a:schemeClr val="tx1">
                  <a:lumMod val="65000"/>
                  <a:lumOff val="35000"/>
                </a:schemeClr>
              </a:solidFill>
            </a:rPr>
            <a:t>—— </a:t>
          </a:r>
          <a:r>
            <a:rPr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</a:rPr>
            <a:t>基础</a:t>
          </a:r>
        </a:p>
      </dgm:t>
    </dgm:pt>
    <dgm:pt modelId="{C57A9915-5CCF-4A59-8EEB-EBC3269D9C3B}" cxnId="{70AE6F21-6F25-4A4D-BD5F-F509B3F6CB1C}" type="parTrans">
      <dgm:prSet/>
      <dgm:spPr/>
      <dgm:t>
        <a:bodyPr/>
        <a:lstStyle/>
        <a:p>
          <a:endParaRPr lang="zh-CN" altLang="en-US"/>
        </a:p>
      </dgm:t>
    </dgm:pt>
    <dgm:pt modelId="{BE980B5E-515F-4564-8AC4-F2D609CE9396}" cxnId="{70AE6F21-6F25-4A4D-BD5F-F509B3F6CB1C}" type="sibTrans">
      <dgm:prSet/>
      <dgm:spPr/>
      <dgm:t>
        <a:bodyPr/>
        <a:lstStyle/>
        <a:p>
          <a:endParaRPr lang="zh-CN" altLang="en-US"/>
        </a:p>
      </dgm:t>
    </dgm:pt>
    <dgm:pt modelId="{819D6B4D-724E-440A-B01B-2442A1D3C7F7}">
      <dgm:prSet/>
      <dgm:spPr>
        <a:solidFill>
          <a:schemeClr val="bg1">
            <a:lumMod val="65000"/>
            <a:alpha val="9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8AE227AC-9164-42A0-89CD-B4848DD2BB7E}" cxnId="{A66B24E8-459E-4C6C-880B-18B78CD469AB}" type="parTrans">
      <dgm:prSet/>
      <dgm:spPr/>
      <dgm:t>
        <a:bodyPr/>
        <a:lstStyle/>
        <a:p>
          <a:endParaRPr lang="zh-CN" altLang="en-US"/>
        </a:p>
      </dgm:t>
    </dgm:pt>
    <dgm:pt modelId="{2EB51854-0888-49BC-82D4-1FAC008F8437}" cxnId="{A66B24E8-459E-4C6C-880B-18B78CD469AB}" type="sibTrans">
      <dgm:prSet/>
      <dgm:spPr/>
      <dgm:t>
        <a:bodyPr/>
        <a:lstStyle/>
        <a:p>
          <a:endParaRPr lang="zh-CN" altLang="en-US"/>
        </a:p>
      </dgm:t>
    </dgm:pt>
    <dgm:pt modelId="{C5548DF5-8CDF-40FF-9813-A2E20C8B3531}">
      <dgm:prSet/>
      <dgm:spPr>
        <a:solidFill>
          <a:schemeClr val="bg1">
            <a:lumMod val="65000"/>
            <a:alpha val="9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BBA3A6EB-0DF5-4C8C-A176-B85016059701}" cxnId="{AF36A687-3AED-4BA4-8DE0-E23CD06AF5B2}" type="parTrans">
      <dgm:prSet/>
      <dgm:spPr/>
      <dgm:t>
        <a:bodyPr/>
        <a:lstStyle/>
        <a:p>
          <a:endParaRPr lang="zh-CN" altLang="en-US"/>
        </a:p>
      </dgm:t>
    </dgm:pt>
    <dgm:pt modelId="{8E64DA01-BAAA-4404-A308-8C34C7322727}" cxnId="{AF36A687-3AED-4BA4-8DE0-E23CD06AF5B2}" type="sibTrans">
      <dgm:prSet/>
      <dgm:spPr/>
      <dgm:t>
        <a:bodyPr/>
        <a:lstStyle/>
        <a:p>
          <a:endParaRPr lang="zh-CN" altLang="en-US"/>
        </a:p>
      </dgm:t>
    </dgm:pt>
    <dgm:pt modelId="{234918AB-E0AD-44F0-88F4-67C32BDEC320}">
      <dgm:prSet phldrT="[文本]" custT="1"/>
      <dgm:spPr>
        <a:ln>
          <a:noFill/>
        </a:ln>
      </dgm:spPr>
      <dgm:t>
        <a:bodyPr/>
        <a:lstStyle/>
        <a:p>
          <a:r>
            <a:rPr lang="zh-CN" altLang="en-US" sz="3200" b="1" dirty="0">
              <a:solidFill>
                <a:schemeClr val="tx1"/>
              </a:solidFill>
            </a:rPr>
            <a:t>一、把握发展趋势 </a:t>
          </a:r>
          <a:r>
            <a:rPr lang="en-US" altLang="zh-CN" sz="3200" b="1" dirty="0">
              <a:solidFill>
                <a:schemeClr val="tx1"/>
              </a:solidFill>
            </a:rPr>
            <a:t>—— </a:t>
          </a:r>
          <a:r>
            <a:rPr lang="zh-CN" altLang="en-US" sz="3200" b="1" dirty="0">
              <a:solidFill>
                <a:schemeClr val="tx1"/>
              </a:solidFill>
            </a:rPr>
            <a:t>前提</a:t>
          </a:r>
        </a:p>
      </dgm:t>
    </dgm:pt>
    <dgm:pt modelId="{4356C0CD-8322-460F-A4FD-3E0EBF7CEC03}" cxnId="{DB7F941C-46E7-478D-8782-FC3843EB6635}" type="sibTrans">
      <dgm:prSet/>
      <dgm:spPr/>
      <dgm:t>
        <a:bodyPr/>
        <a:lstStyle/>
        <a:p>
          <a:endParaRPr lang="zh-CN" altLang="en-US"/>
        </a:p>
      </dgm:t>
    </dgm:pt>
    <dgm:pt modelId="{6341C2C5-3460-4F6A-9198-89ED68819131}" cxnId="{DB7F941C-46E7-478D-8782-FC3843EB6635}" type="parTrans">
      <dgm:prSet/>
      <dgm:spPr/>
      <dgm:t>
        <a:bodyPr/>
        <a:lstStyle/>
        <a:p>
          <a:endParaRPr lang="zh-CN" altLang="en-US"/>
        </a:p>
      </dgm:t>
    </dgm:pt>
    <dgm:pt modelId="{F95ED857-7266-4892-909C-F2E7846B5FEC}" type="pres">
      <dgm:prSet presAssocID="{9C1A7A6A-8949-4EC6-9BBF-14C51BE00960}" presName="linear" presStyleCnt="0">
        <dgm:presLayoutVars>
          <dgm:dir/>
          <dgm:animLvl val="lvl"/>
          <dgm:resizeHandles val="exact"/>
        </dgm:presLayoutVars>
      </dgm:prSet>
      <dgm:spPr/>
    </dgm:pt>
    <dgm:pt modelId="{82362E6F-01A2-4816-9D2F-FB2DD330871A}" type="pres">
      <dgm:prSet presAssocID="{234918AB-E0AD-44F0-88F4-67C32BDEC320}" presName="parentLin" presStyleCnt="0"/>
      <dgm:spPr/>
    </dgm:pt>
    <dgm:pt modelId="{ABD481ED-35AA-4B32-B2EE-E02AF0A72D7F}" type="pres">
      <dgm:prSet presAssocID="{234918AB-E0AD-44F0-88F4-67C32BDEC320}" presName="parentLeftMargin" presStyleLbl="node1" presStyleIdx="0" presStyleCnt="3"/>
      <dgm:spPr/>
    </dgm:pt>
    <dgm:pt modelId="{69CA50AE-BD75-4A54-AE6A-89F9F792CAD2}" type="pres">
      <dgm:prSet presAssocID="{234918AB-E0AD-44F0-88F4-67C32BDEC320}" presName="parentText" presStyleLbl="node1" presStyleIdx="0" presStyleCnt="3" custScaleX="135954" custScaleY="97258">
        <dgm:presLayoutVars>
          <dgm:chMax val="0"/>
          <dgm:bulletEnabled val="1"/>
        </dgm:presLayoutVars>
      </dgm:prSet>
      <dgm:spPr/>
    </dgm:pt>
    <dgm:pt modelId="{9585CDA8-ACE9-4A6B-A856-E54DA8B8D374}" type="pres">
      <dgm:prSet presAssocID="{234918AB-E0AD-44F0-88F4-67C32BDEC320}" presName="negativeSpace" presStyleCnt="0"/>
      <dgm:spPr/>
    </dgm:pt>
    <dgm:pt modelId="{4867672D-0664-4E61-AEA3-52EF059E3518}" type="pres">
      <dgm:prSet presAssocID="{234918AB-E0AD-44F0-88F4-67C32BDEC320}" presName="childText" presStyleLbl="conFgAcc1" presStyleIdx="0" presStyleCnt="3" custScaleX="98815">
        <dgm:presLayoutVars>
          <dgm:bulletEnabled val="1"/>
        </dgm:presLayoutVars>
      </dgm:prSet>
      <dgm:spPr>
        <a:solidFill>
          <a:schemeClr val="bg1">
            <a:lumMod val="65000"/>
            <a:alpha val="90000"/>
          </a:schemeClr>
        </a:solidFill>
        <a:ln>
          <a:noFill/>
        </a:ln>
      </dgm:spPr>
    </dgm:pt>
    <dgm:pt modelId="{86D06B20-6280-42D9-ACFB-F8899E9A2839}" type="pres">
      <dgm:prSet presAssocID="{4356C0CD-8322-460F-A4FD-3E0EBF7CEC03}" presName="spaceBetweenRectangles" presStyleCnt="0"/>
      <dgm:spPr/>
    </dgm:pt>
    <dgm:pt modelId="{7F3DB1BB-F012-44AD-ABCC-14F9549AC5A9}" type="pres">
      <dgm:prSet presAssocID="{464AE8A1-3999-4734-9EE0-CEAF87268E41}" presName="parentLin" presStyleCnt="0"/>
      <dgm:spPr/>
    </dgm:pt>
    <dgm:pt modelId="{1573AD6C-B20B-48A6-8013-C87808D87B65}" type="pres">
      <dgm:prSet presAssocID="{464AE8A1-3999-4734-9EE0-CEAF87268E41}" presName="parentLeftMargin" presStyleLbl="node1" presStyleIdx="0" presStyleCnt="3"/>
      <dgm:spPr/>
    </dgm:pt>
    <dgm:pt modelId="{D351A169-35EC-424C-9C3C-EAA38C51F1A7}" type="pres">
      <dgm:prSet presAssocID="{464AE8A1-3999-4734-9EE0-CEAF87268E41}" presName="parentText" presStyleLbl="node1" presStyleIdx="1" presStyleCnt="3" custScaleX="142857">
        <dgm:presLayoutVars>
          <dgm:chMax val="0"/>
          <dgm:bulletEnabled val="1"/>
        </dgm:presLayoutVars>
      </dgm:prSet>
      <dgm:spPr/>
    </dgm:pt>
    <dgm:pt modelId="{A05AB250-FBCB-456E-BB1E-791E1DFF8902}" type="pres">
      <dgm:prSet presAssocID="{464AE8A1-3999-4734-9EE0-CEAF87268E41}" presName="negativeSpace" presStyleCnt="0"/>
      <dgm:spPr/>
    </dgm:pt>
    <dgm:pt modelId="{5E5C3BBD-3047-4AA4-B6A7-11EF13F9B447}" type="pres">
      <dgm:prSet presAssocID="{464AE8A1-3999-4734-9EE0-CEAF87268E41}" presName="childText" presStyleLbl="conFgAcc1" presStyleIdx="1" presStyleCnt="3">
        <dgm:presLayoutVars>
          <dgm:bulletEnabled val="1"/>
        </dgm:presLayoutVars>
      </dgm:prSet>
      <dgm:spPr/>
    </dgm:pt>
    <dgm:pt modelId="{C4169EEA-443A-4E54-8BAA-783DBB0B8594}" type="pres">
      <dgm:prSet presAssocID="{48C3A6A9-6A2D-4229-AD4D-404C468CF320}" presName="spaceBetweenRectangles" presStyleCnt="0"/>
      <dgm:spPr/>
    </dgm:pt>
    <dgm:pt modelId="{0A698065-D6F9-4DFD-91E3-BF2498C0A02A}" type="pres">
      <dgm:prSet presAssocID="{B63172D8-884A-49E3-AB5E-DE466667B543}" presName="parentLin" presStyleCnt="0"/>
      <dgm:spPr/>
    </dgm:pt>
    <dgm:pt modelId="{F19B56D5-199F-4864-931B-3B891BF83E49}" type="pres">
      <dgm:prSet presAssocID="{B63172D8-884A-49E3-AB5E-DE466667B543}" presName="parentLeftMargin" presStyleLbl="node1" presStyleIdx="1" presStyleCnt="3"/>
      <dgm:spPr/>
    </dgm:pt>
    <dgm:pt modelId="{5AEC9514-A69E-401D-9444-09138EC651DA}" type="pres">
      <dgm:prSet presAssocID="{B63172D8-884A-49E3-AB5E-DE466667B543}" presName="parentText" presStyleLbl="node1" presStyleIdx="2" presStyleCnt="3" custScaleX="142857">
        <dgm:presLayoutVars>
          <dgm:chMax val="0"/>
          <dgm:bulletEnabled val="1"/>
        </dgm:presLayoutVars>
      </dgm:prSet>
      <dgm:spPr/>
    </dgm:pt>
    <dgm:pt modelId="{8B4A8935-A30F-4A92-9621-665893761B45}" type="pres">
      <dgm:prSet presAssocID="{B63172D8-884A-49E3-AB5E-DE466667B543}" presName="negativeSpace" presStyleCnt="0"/>
      <dgm:spPr/>
    </dgm:pt>
    <dgm:pt modelId="{745DB0F3-FA1E-4C8B-955C-A06872030771}" type="pres">
      <dgm:prSet presAssocID="{B63172D8-884A-49E3-AB5E-DE466667B54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B7F941C-46E7-478D-8782-FC3843EB6635}" srcId="{9C1A7A6A-8949-4EC6-9BBF-14C51BE00960}" destId="{234918AB-E0AD-44F0-88F4-67C32BDEC320}" srcOrd="0" destOrd="0" parTransId="{6341C2C5-3460-4F6A-9198-89ED68819131}" sibTransId="{4356C0CD-8322-460F-A4FD-3E0EBF7CEC03}"/>
    <dgm:cxn modelId="{533DD21F-EC31-4FFE-914D-B9E007ED279E}" type="presOf" srcId="{234918AB-E0AD-44F0-88F4-67C32BDEC320}" destId="{69CA50AE-BD75-4A54-AE6A-89F9F792CAD2}" srcOrd="1" destOrd="0" presId="urn:microsoft.com/office/officeart/2005/8/layout/list1"/>
    <dgm:cxn modelId="{70AE6F21-6F25-4A4D-BD5F-F509B3F6CB1C}" srcId="{9C1A7A6A-8949-4EC6-9BBF-14C51BE00960}" destId="{B63172D8-884A-49E3-AB5E-DE466667B543}" srcOrd="2" destOrd="0" parTransId="{C57A9915-5CCF-4A59-8EEB-EBC3269D9C3B}" sibTransId="{BE980B5E-515F-4564-8AC4-F2D609CE9396}"/>
    <dgm:cxn modelId="{BB45A22C-B651-4D4E-B1D7-8756D5C4231F}" type="presOf" srcId="{819D6B4D-724E-440A-B01B-2442A1D3C7F7}" destId="{745DB0F3-FA1E-4C8B-955C-A06872030771}" srcOrd="0" destOrd="0" presId="urn:microsoft.com/office/officeart/2005/8/layout/list1"/>
    <dgm:cxn modelId="{AC97B261-0A73-43E1-9502-97BB7D0E550D}" type="presOf" srcId="{464AE8A1-3999-4734-9EE0-CEAF87268E41}" destId="{1573AD6C-B20B-48A6-8013-C87808D87B65}" srcOrd="0" destOrd="0" presId="urn:microsoft.com/office/officeart/2005/8/layout/list1"/>
    <dgm:cxn modelId="{67333C43-0C20-4B80-AA34-18B4396E071C}" type="presOf" srcId="{234918AB-E0AD-44F0-88F4-67C32BDEC320}" destId="{ABD481ED-35AA-4B32-B2EE-E02AF0A72D7F}" srcOrd="0" destOrd="0" presId="urn:microsoft.com/office/officeart/2005/8/layout/list1"/>
    <dgm:cxn modelId="{22967B6A-6490-4A6D-85D2-002D790A88AE}" type="presOf" srcId="{B63172D8-884A-49E3-AB5E-DE466667B543}" destId="{5AEC9514-A69E-401D-9444-09138EC651DA}" srcOrd="1" destOrd="0" presId="urn:microsoft.com/office/officeart/2005/8/layout/list1"/>
    <dgm:cxn modelId="{C347D66C-9DD3-4246-A91B-351022EE1598}" type="presOf" srcId="{C5548DF5-8CDF-40FF-9813-A2E20C8B3531}" destId="{5E5C3BBD-3047-4AA4-B6A7-11EF13F9B447}" srcOrd="0" destOrd="0" presId="urn:microsoft.com/office/officeart/2005/8/layout/list1"/>
    <dgm:cxn modelId="{AF36A687-3AED-4BA4-8DE0-E23CD06AF5B2}" srcId="{464AE8A1-3999-4734-9EE0-CEAF87268E41}" destId="{C5548DF5-8CDF-40FF-9813-A2E20C8B3531}" srcOrd="0" destOrd="0" parTransId="{BBA3A6EB-0DF5-4C8C-A176-B85016059701}" sibTransId="{8E64DA01-BAAA-4404-A308-8C34C7322727}"/>
    <dgm:cxn modelId="{29C1F8AC-45A8-41B8-9711-F8176E5980A6}" type="presOf" srcId="{464AE8A1-3999-4734-9EE0-CEAF87268E41}" destId="{D351A169-35EC-424C-9C3C-EAA38C51F1A7}" srcOrd="1" destOrd="0" presId="urn:microsoft.com/office/officeart/2005/8/layout/list1"/>
    <dgm:cxn modelId="{A80F90B5-7825-4225-817E-C5277A591F65}" srcId="{9C1A7A6A-8949-4EC6-9BBF-14C51BE00960}" destId="{464AE8A1-3999-4734-9EE0-CEAF87268E41}" srcOrd="1" destOrd="0" parTransId="{2E092812-9164-41A2-9B42-4393C64F88A3}" sibTransId="{48C3A6A9-6A2D-4229-AD4D-404C468CF320}"/>
    <dgm:cxn modelId="{A3C1BFBE-E4C3-4944-9E64-A05EEAFB1ACF}" type="presOf" srcId="{9C1A7A6A-8949-4EC6-9BBF-14C51BE00960}" destId="{F95ED857-7266-4892-909C-F2E7846B5FEC}" srcOrd="0" destOrd="0" presId="urn:microsoft.com/office/officeart/2005/8/layout/list1"/>
    <dgm:cxn modelId="{361CE2CC-87BC-4233-82EB-63AF7FBD3F0D}" type="presOf" srcId="{B63172D8-884A-49E3-AB5E-DE466667B543}" destId="{F19B56D5-199F-4864-931B-3B891BF83E49}" srcOrd="0" destOrd="0" presId="urn:microsoft.com/office/officeart/2005/8/layout/list1"/>
    <dgm:cxn modelId="{A66B24E8-459E-4C6C-880B-18B78CD469AB}" srcId="{B63172D8-884A-49E3-AB5E-DE466667B543}" destId="{819D6B4D-724E-440A-B01B-2442A1D3C7F7}" srcOrd="0" destOrd="0" parTransId="{8AE227AC-9164-42A0-89CD-B4848DD2BB7E}" sibTransId="{2EB51854-0888-49BC-82D4-1FAC008F8437}"/>
    <dgm:cxn modelId="{5324BB2C-AA4F-41D1-B7ED-B9AC0E4ADE2C}" type="presParOf" srcId="{F95ED857-7266-4892-909C-F2E7846B5FEC}" destId="{82362E6F-01A2-4816-9D2F-FB2DD330871A}" srcOrd="0" destOrd="0" presId="urn:microsoft.com/office/officeart/2005/8/layout/list1"/>
    <dgm:cxn modelId="{F5FE5CB4-3F75-4096-B05C-A633442F52BF}" type="presParOf" srcId="{82362E6F-01A2-4816-9D2F-FB2DD330871A}" destId="{ABD481ED-35AA-4B32-B2EE-E02AF0A72D7F}" srcOrd="0" destOrd="0" presId="urn:microsoft.com/office/officeart/2005/8/layout/list1"/>
    <dgm:cxn modelId="{B6E35B8E-065C-4BD9-84E6-DEF3ABE18C2E}" type="presParOf" srcId="{82362E6F-01A2-4816-9D2F-FB2DD330871A}" destId="{69CA50AE-BD75-4A54-AE6A-89F9F792CAD2}" srcOrd="1" destOrd="0" presId="urn:microsoft.com/office/officeart/2005/8/layout/list1"/>
    <dgm:cxn modelId="{F19C023D-0B6E-4222-857C-40EFBCA1B94E}" type="presParOf" srcId="{F95ED857-7266-4892-909C-F2E7846B5FEC}" destId="{9585CDA8-ACE9-4A6B-A856-E54DA8B8D374}" srcOrd="1" destOrd="0" presId="urn:microsoft.com/office/officeart/2005/8/layout/list1"/>
    <dgm:cxn modelId="{1E743E94-AA6F-4FDA-9195-6008FC37DD73}" type="presParOf" srcId="{F95ED857-7266-4892-909C-F2E7846B5FEC}" destId="{4867672D-0664-4E61-AEA3-52EF059E3518}" srcOrd="2" destOrd="0" presId="urn:microsoft.com/office/officeart/2005/8/layout/list1"/>
    <dgm:cxn modelId="{59C321D8-6C1A-4D5B-A58C-89C8DDFE2F97}" type="presParOf" srcId="{F95ED857-7266-4892-909C-F2E7846B5FEC}" destId="{86D06B20-6280-42D9-ACFB-F8899E9A2839}" srcOrd="3" destOrd="0" presId="urn:microsoft.com/office/officeart/2005/8/layout/list1"/>
    <dgm:cxn modelId="{A3A83702-C387-485D-971B-511EEB65C377}" type="presParOf" srcId="{F95ED857-7266-4892-909C-F2E7846B5FEC}" destId="{7F3DB1BB-F012-44AD-ABCC-14F9549AC5A9}" srcOrd="4" destOrd="0" presId="urn:microsoft.com/office/officeart/2005/8/layout/list1"/>
    <dgm:cxn modelId="{683150E3-43E4-4E48-9A63-CDE3C4D08C21}" type="presParOf" srcId="{7F3DB1BB-F012-44AD-ABCC-14F9549AC5A9}" destId="{1573AD6C-B20B-48A6-8013-C87808D87B65}" srcOrd="0" destOrd="0" presId="urn:microsoft.com/office/officeart/2005/8/layout/list1"/>
    <dgm:cxn modelId="{C947DC31-11EB-48A4-B505-7E3699F06B46}" type="presParOf" srcId="{7F3DB1BB-F012-44AD-ABCC-14F9549AC5A9}" destId="{D351A169-35EC-424C-9C3C-EAA38C51F1A7}" srcOrd="1" destOrd="0" presId="urn:microsoft.com/office/officeart/2005/8/layout/list1"/>
    <dgm:cxn modelId="{5BF961BA-F48E-4F30-AF7A-B469953CB582}" type="presParOf" srcId="{F95ED857-7266-4892-909C-F2E7846B5FEC}" destId="{A05AB250-FBCB-456E-BB1E-791E1DFF8902}" srcOrd="5" destOrd="0" presId="urn:microsoft.com/office/officeart/2005/8/layout/list1"/>
    <dgm:cxn modelId="{4C52280D-07A0-44B3-A9AA-92F19C6F573B}" type="presParOf" srcId="{F95ED857-7266-4892-909C-F2E7846B5FEC}" destId="{5E5C3BBD-3047-4AA4-B6A7-11EF13F9B447}" srcOrd="6" destOrd="0" presId="urn:microsoft.com/office/officeart/2005/8/layout/list1"/>
    <dgm:cxn modelId="{E368644D-DEAE-4F29-84CB-BDF3584CB28F}" type="presParOf" srcId="{F95ED857-7266-4892-909C-F2E7846B5FEC}" destId="{C4169EEA-443A-4E54-8BAA-783DBB0B8594}" srcOrd="7" destOrd="0" presId="urn:microsoft.com/office/officeart/2005/8/layout/list1"/>
    <dgm:cxn modelId="{304296C0-7B83-46FD-86A8-7A22856B575A}" type="presParOf" srcId="{F95ED857-7266-4892-909C-F2E7846B5FEC}" destId="{0A698065-D6F9-4DFD-91E3-BF2498C0A02A}" srcOrd="8" destOrd="0" presId="urn:microsoft.com/office/officeart/2005/8/layout/list1"/>
    <dgm:cxn modelId="{5FBBB15E-0B14-4CF1-AF0A-4F1F3B97992B}" type="presParOf" srcId="{0A698065-D6F9-4DFD-91E3-BF2498C0A02A}" destId="{F19B56D5-199F-4864-931B-3B891BF83E49}" srcOrd="0" destOrd="0" presId="urn:microsoft.com/office/officeart/2005/8/layout/list1"/>
    <dgm:cxn modelId="{195DAFCF-C68F-4A14-99E9-E01A776B732A}" type="presParOf" srcId="{0A698065-D6F9-4DFD-91E3-BF2498C0A02A}" destId="{5AEC9514-A69E-401D-9444-09138EC651DA}" srcOrd="1" destOrd="0" presId="urn:microsoft.com/office/officeart/2005/8/layout/list1"/>
    <dgm:cxn modelId="{9BA04446-69B4-493F-A246-733103DD9E0E}" type="presParOf" srcId="{F95ED857-7266-4892-909C-F2E7846B5FEC}" destId="{8B4A8935-A30F-4A92-9621-665893761B45}" srcOrd="9" destOrd="0" presId="urn:microsoft.com/office/officeart/2005/8/layout/list1"/>
    <dgm:cxn modelId="{DD28F4E1-DF93-491B-823D-8BAE4A990444}" type="presParOf" srcId="{F95ED857-7266-4892-909C-F2E7846B5FEC}" destId="{745DB0F3-FA1E-4C8B-955C-A0687203077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1A7A6A-8949-4EC6-9BBF-14C51BE009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64AE8A1-3999-4734-9EE0-CEAF87268E41}">
      <dgm:prSet phldrT="[文本]" custT="1"/>
      <dgm:spPr>
        <a:ln>
          <a:noFill/>
        </a:ln>
      </dgm:spPr>
      <dgm:t>
        <a:bodyPr/>
        <a:lstStyle/>
        <a:p>
          <a:r>
            <a:rPr lang="zh-CN" altLang="en-US" sz="3200" b="1" kern="1200" dirty="0">
              <a:solidFill>
                <a:srgbClr val="000000"/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二、更新发展观念 </a:t>
          </a:r>
          <a:r>
            <a:rPr lang="en-US" altLang="zh-CN" sz="3200" b="1" kern="1200" dirty="0">
              <a:solidFill>
                <a:srgbClr val="000000"/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—— </a:t>
          </a:r>
          <a:r>
            <a:rPr lang="zh-CN" altLang="en-US" sz="3200" b="1" kern="1200" dirty="0">
              <a:solidFill>
                <a:srgbClr val="000000"/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先导</a:t>
          </a:r>
        </a:p>
      </dgm:t>
    </dgm:pt>
    <dgm:pt modelId="{2E092812-9164-41A2-9B42-4393C64F88A3}" cxnId="{A80F90B5-7825-4225-817E-C5277A591F65}" type="parTrans">
      <dgm:prSet/>
      <dgm:spPr/>
      <dgm:t>
        <a:bodyPr/>
        <a:lstStyle/>
        <a:p>
          <a:endParaRPr lang="zh-CN" altLang="en-US"/>
        </a:p>
      </dgm:t>
    </dgm:pt>
    <dgm:pt modelId="{48C3A6A9-6A2D-4229-AD4D-404C468CF320}" cxnId="{A80F90B5-7825-4225-817E-C5277A591F65}" type="sibTrans">
      <dgm:prSet/>
      <dgm:spPr/>
      <dgm:t>
        <a:bodyPr/>
        <a:lstStyle/>
        <a:p>
          <a:endParaRPr lang="zh-CN" altLang="en-US"/>
        </a:p>
      </dgm:t>
    </dgm:pt>
    <dgm:pt modelId="{B63172D8-884A-49E3-AB5E-DE466667B543}">
      <dgm:prSet phldrT="[文本]" custT="1"/>
      <dgm:spPr>
        <a:ln>
          <a:noFill/>
        </a:ln>
      </dgm:spPr>
      <dgm:t>
        <a:bodyPr/>
        <a:lstStyle/>
        <a:p>
          <a:r>
            <a:rPr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</a:rPr>
            <a:t>三、明晰发展定位 </a:t>
          </a:r>
          <a:r>
            <a:rPr lang="en-US" altLang="zh-CN" sz="3200" b="0" dirty="0">
              <a:solidFill>
                <a:schemeClr val="tx1">
                  <a:lumMod val="65000"/>
                  <a:lumOff val="35000"/>
                </a:schemeClr>
              </a:solidFill>
            </a:rPr>
            <a:t>—— </a:t>
          </a:r>
          <a:r>
            <a:rPr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</a:rPr>
            <a:t>基础</a:t>
          </a:r>
        </a:p>
      </dgm:t>
    </dgm:pt>
    <dgm:pt modelId="{C57A9915-5CCF-4A59-8EEB-EBC3269D9C3B}" cxnId="{70AE6F21-6F25-4A4D-BD5F-F509B3F6CB1C}" type="parTrans">
      <dgm:prSet/>
      <dgm:spPr/>
      <dgm:t>
        <a:bodyPr/>
        <a:lstStyle/>
        <a:p>
          <a:endParaRPr lang="zh-CN" altLang="en-US"/>
        </a:p>
      </dgm:t>
    </dgm:pt>
    <dgm:pt modelId="{BE980B5E-515F-4564-8AC4-F2D609CE9396}" cxnId="{70AE6F21-6F25-4A4D-BD5F-F509B3F6CB1C}" type="sibTrans">
      <dgm:prSet/>
      <dgm:spPr/>
      <dgm:t>
        <a:bodyPr/>
        <a:lstStyle/>
        <a:p>
          <a:endParaRPr lang="zh-CN" altLang="en-US"/>
        </a:p>
      </dgm:t>
    </dgm:pt>
    <dgm:pt modelId="{819D6B4D-724E-440A-B01B-2442A1D3C7F7}">
      <dgm:prSet/>
      <dgm:spPr>
        <a:solidFill>
          <a:schemeClr val="bg1">
            <a:lumMod val="65000"/>
            <a:alpha val="9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8AE227AC-9164-42A0-89CD-B4848DD2BB7E}" cxnId="{A66B24E8-459E-4C6C-880B-18B78CD469AB}" type="parTrans">
      <dgm:prSet/>
      <dgm:spPr/>
      <dgm:t>
        <a:bodyPr/>
        <a:lstStyle/>
        <a:p>
          <a:endParaRPr lang="zh-CN" altLang="en-US"/>
        </a:p>
      </dgm:t>
    </dgm:pt>
    <dgm:pt modelId="{2EB51854-0888-49BC-82D4-1FAC008F8437}" cxnId="{A66B24E8-459E-4C6C-880B-18B78CD469AB}" type="sibTrans">
      <dgm:prSet/>
      <dgm:spPr/>
      <dgm:t>
        <a:bodyPr/>
        <a:lstStyle/>
        <a:p>
          <a:endParaRPr lang="zh-CN" altLang="en-US"/>
        </a:p>
      </dgm:t>
    </dgm:pt>
    <dgm:pt modelId="{C5548DF5-8CDF-40FF-9813-A2E20C8B3531}">
      <dgm:prSet/>
      <dgm:spPr>
        <a:solidFill>
          <a:schemeClr val="bg1">
            <a:lumMod val="65000"/>
            <a:alpha val="9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BBA3A6EB-0DF5-4C8C-A176-B85016059701}" cxnId="{AF36A687-3AED-4BA4-8DE0-E23CD06AF5B2}" type="parTrans">
      <dgm:prSet/>
      <dgm:spPr/>
      <dgm:t>
        <a:bodyPr/>
        <a:lstStyle/>
        <a:p>
          <a:endParaRPr lang="zh-CN" altLang="en-US"/>
        </a:p>
      </dgm:t>
    </dgm:pt>
    <dgm:pt modelId="{8E64DA01-BAAA-4404-A308-8C34C7322727}" cxnId="{AF36A687-3AED-4BA4-8DE0-E23CD06AF5B2}" type="sibTrans">
      <dgm:prSet/>
      <dgm:spPr/>
      <dgm:t>
        <a:bodyPr/>
        <a:lstStyle/>
        <a:p>
          <a:endParaRPr lang="zh-CN" altLang="en-US"/>
        </a:p>
      </dgm:t>
    </dgm:pt>
    <dgm:pt modelId="{234918AB-E0AD-44F0-88F4-67C32BDEC320}">
      <dgm:prSet phldrT="[文本]" custT="1"/>
      <dgm:spPr>
        <a:ln>
          <a:noFill/>
        </a:ln>
      </dgm:spPr>
      <dgm:t>
        <a:bodyPr/>
        <a:lstStyle/>
        <a:p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一、把握发展趋势 </a:t>
          </a:r>
          <a:r>
            <a:rPr lang="en-US" altLang="zh-CN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—— </a:t>
          </a: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前提</a:t>
          </a:r>
        </a:p>
      </dgm:t>
    </dgm:pt>
    <dgm:pt modelId="{4356C0CD-8322-460F-A4FD-3E0EBF7CEC03}" cxnId="{DB7F941C-46E7-478D-8782-FC3843EB6635}" type="sibTrans">
      <dgm:prSet/>
      <dgm:spPr/>
      <dgm:t>
        <a:bodyPr/>
        <a:lstStyle/>
        <a:p>
          <a:endParaRPr lang="zh-CN" altLang="en-US"/>
        </a:p>
      </dgm:t>
    </dgm:pt>
    <dgm:pt modelId="{6341C2C5-3460-4F6A-9198-89ED68819131}" cxnId="{DB7F941C-46E7-478D-8782-FC3843EB6635}" type="parTrans">
      <dgm:prSet/>
      <dgm:spPr/>
      <dgm:t>
        <a:bodyPr/>
        <a:lstStyle/>
        <a:p>
          <a:endParaRPr lang="zh-CN" altLang="en-US"/>
        </a:p>
      </dgm:t>
    </dgm:pt>
    <dgm:pt modelId="{F95ED857-7266-4892-909C-F2E7846B5FEC}" type="pres">
      <dgm:prSet presAssocID="{9C1A7A6A-8949-4EC6-9BBF-14C51BE00960}" presName="linear" presStyleCnt="0">
        <dgm:presLayoutVars>
          <dgm:dir/>
          <dgm:animLvl val="lvl"/>
          <dgm:resizeHandles val="exact"/>
        </dgm:presLayoutVars>
      </dgm:prSet>
      <dgm:spPr/>
    </dgm:pt>
    <dgm:pt modelId="{82362E6F-01A2-4816-9D2F-FB2DD330871A}" type="pres">
      <dgm:prSet presAssocID="{234918AB-E0AD-44F0-88F4-67C32BDEC320}" presName="parentLin" presStyleCnt="0"/>
      <dgm:spPr/>
    </dgm:pt>
    <dgm:pt modelId="{ABD481ED-35AA-4B32-B2EE-E02AF0A72D7F}" type="pres">
      <dgm:prSet presAssocID="{234918AB-E0AD-44F0-88F4-67C32BDEC320}" presName="parentLeftMargin" presStyleLbl="node1" presStyleIdx="0" presStyleCnt="3"/>
      <dgm:spPr/>
    </dgm:pt>
    <dgm:pt modelId="{69CA50AE-BD75-4A54-AE6A-89F9F792CAD2}" type="pres">
      <dgm:prSet presAssocID="{234918AB-E0AD-44F0-88F4-67C32BDEC320}" presName="parentText" presStyleLbl="node1" presStyleIdx="0" presStyleCnt="3" custScaleX="135954" custScaleY="97258">
        <dgm:presLayoutVars>
          <dgm:chMax val="0"/>
          <dgm:bulletEnabled val="1"/>
        </dgm:presLayoutVars>
      </dgm:prSet>
      <dgm:spPr/>
    </dgm:pt>
    <dgm:pt modelId="{9585CDA8-ACE9-4A6B-A856-E54DA8B8D374}" type="pres">
      <dgm:prSet presAssocID="{234918AB-E0AD-44F0-88F4-67C32BDEC320}" presName="negativeSpace" presStyleCnt="0"/>
      <dgm:spPr/>
    </dgm:pt>
    <dgm:pt modelId="{4867672D-0664-4E61-AEA3-52EF059E3518}" type="pres">
      <dgm:prSet presAssocID="{234918AB-E0AD-44F0-88F4-67C32BDEC320}" presName="childText" presStyleLbl="conFgAcc1" presStyleIdx="0" presStyleCnt="3" custScaleX="98815">
        <dgm:presLayoutVars>
          <dgm:bulletEnabled val="1"/>
        </dgm:presLayoutVars>
      </dgm:prSet>
      <dgm:spPr>
        <a:solidFill>
          <a:schemeClr val="bg1">
            <a:lumMod val="65000"/>
            <a:alpha val="90000"/>
          </a:schemeClr>
        </a:solidFill>
        <a:ln>
          <a:noFill/>
        </a:ln>
      </dgm:spPr>
    </dgm:pt>
    <dgm:pt modelId="{86D06B20-6280-42D9-ACFB-F8899E9A2839}" type="pres">
      <dgm:prSet presAssocID="{4356C0CD-8322-460F-A4FD-3E0EBF7CEC03}" presName="spaceBetweenRectangles" presStyleCnt="0"/>
      <dgm:spPr/>
    </dgm:pt>
    <dgm:pt modelId="{7F3DB1BB-F012-44AD-ABCC-14F9549AC5A9}" type="pres">
      <dgm:prSet presAssocID="{464AE8A1-3999-4734-9EE0-CEAF87268E41}" presName="parentLin" presStyleCnt="0"/>
      <dgm:spPr/>
    </dgm:pt>
    <dgm:pt modelId="{1573AD6C-B20B-48A6-8013-C87808D87B65}" type="pres">
      <dgm:prSet presAssocID="{464AE8A1-3999-4734-9EE0-CEAF87268E41}" presName="parentLeftMargin" presStyleLbl="node1" presStyleIdx="0" presStyleCnt="3"/>
      <dgm:spPr/>
    </dgm:pt>
    <dgm:pt modelId="{D351A169-35EC-424C-9C3C-EAA38C51F1A7}" type="pres">
      <dgm:prSet presAssocID="{464AE8A1-3999-4734-9EE0-CEAF87268E41}" presName="parentText" presStyleLbl="node1" presStyleIdx="1" presStyleCnt="3" custScaleX="142857">
        <dgm:presLayoutVars>
          <dgm:chMax val="0"/>
          <dgm:bulletEnabled val="1"/>
        </dgm:presLayoutVars>
      </dgm:prSet>
      <dgm:spPr/>
    </dgm:pt>
    <dgm:pt modelId="{A05AB250-FBCB-456E-BB1E-791E1DFF8902}" type="pres">
      <dgm:prSet presAssocID="{464AE8A1-3999-4734-9EE0-CEAF87268E41}" presName="negativeSpace" presStyleCnt="0"/>
      <dgm:spPr/>
    </dgm:pt>
    <dgm:pt modelId="{5E5C3BBD-3047-4AA4-B6A7-11EF13F9B447}" type="pres">
      <dgm:prSet presAssocID="{464AE8A1-3999-4734-9EE0-CEAF87268E41}" presName="childText" presStyleLbl="conFgAcc1" presStyleIdx="1" presStyleCnt="3">
        <dgm:presLayoutVars>
          <dgm:bulletEnabled val="1"/>
        </dgm:presLayoutVars>
      </dgm:prSet>
      <dgm:spPr/>
    </dgm:pt>
    <dgm:pt modelId="{C4169EEA-443A-4E54-8BAA-783DBB0B8594}" type="pres">
      <dgm:prSet presAssocID="{48C3A6A9-6A2D-4229-AD4D-404C468CF320}" presName="spaceBetweenRectangles" presStyleCnt="0"/>
      <dgm:spPr/>
    </dgm:pt>
    <dgm:pt modelId="{0A698065-D6F9-4DFD-91E3-BF2498C0A02A}" type="pres">
      <dgm:prSet presAssocID="{B63172D8-884A-49E3-AB5E-DE466667B543}" presName="parentLin" presStyleCnt="0"/>
      <dgm:spPr/>
    </dgm:pt>
    <dgm:pt modelId="{F19B56D5-199F-4864-931B-3B891BF83E49}" type="pres">
      <dgm:prSet presAssocID="{B63172D8-884A-49E3-AB5E-DE466667B543}" presName="parentLeftMargin" presStyleLbl="node1" presStyleIdx="1" presStyleCnt="3"/>
      <dgm:spPr/>
    </dgm:pt>
    <dgm:pt modelId="{5AEC9514-A69E-401D-9444-09138EC651DA}" type="pres">
      <dgm:prSet presAssocID="{B63172D8-884A-49E3-AB5E-DE466667B543}" presName="parentText" presStyleLbl="node1" presStyleIdx="2" presStyleCnt="3" custScaleX="142857">
        <dgm:presLayoutVars>
          <dgm:chMax val="0"/>
          <dgm:bulletEnabled val="1"/>
        </dgm:presLayoutVars>
      </dgm:prSet>
      <dgm:spPr/>
    </dgm:pt>
    <dgm:pt modelId="{8B4A8935-A30F-4A92-9621-665893761B45}" type="pres">
      <dgm:prSet presAssocID="{B63172D8-884A-49E3-AB5E-DE466667B543}" presName="negativeSpace" presStyleCnt="0"/>
      <dgm:spPr/>
    </dgm:pt>
    <dgm:pt modelId="{745DB0F3-FA1E-4C8B-955C-A06872030771}" type="pres">
      <dgm:prSet presAssocID="{B63172D8-884A-49E3-AB5E-DE466667B54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B7F941C-46E7-478D-8782-FC3843EB6635}" srcId="{9C1A7A6A-8949-4EC6-9BBF-14C51BE00960}" destId="{234918AB-E0AD-44F0-88F4-67C32BDEC320}" srcOrd="0" destOrd="0" parTransId="{6341C2C5-3460-4F6A-9198-89ED68819131}" sibTransId="{4356C0CD-8322-460F-A4FD-3E0EBF7CEC03}"/>
    <dgm:cxn modelId="{533DD21F-EC31-4FFE-914D-B9E007ED279E}" type="presOf" srcId="{234918AB-E0AD-44F0-88F4-67C32BDEC320}" destId="{69CA50AE-BD75-4A54-AE6A-89F9F792CAD2}" srcOrd="1" destOrd="0" presId="urn:microsoft.com/office/officeart/2005/8/layout/list1"/>
    <dgm:cxn modelId="{70AE6F21-6F25-4A4D-BD5F-F509B3F6CB1C}" srcId="{9C1A7A6A-8949-4EC6-9BBF-14C51BE00960}" destId="{B63172D8-884A-49E3-AB5E-DE466667B543}" srcOrd="2" destOrd="0" parTransId="{C57A9915-5CCF-4A59-8EEB-EBC3269D9C3B}" sibTransId="{BE980B5E-515F-4564-8AC4-F2D609CE9396}"/>
    <dgm:cxn modelId="{BB45A22C-B651-4D4E-B1D7-8756D5C4231F}" type="presOf" srcId="{819D6B4D-724E-440A-B01B-2442A1D3C7F7}" destId="{745DB0F3-FA1E-4C8B-955C-A06872030771}" srcOrd="0" destOrd="0" presId="urn:microsoft.com/office/officeart/2005/8/layout/list1"/>
    <dgm:cxn modelId="{AC97B261-0A73-43E1-9502-97BB7D0E550D}" type="presOf" srcId="{464AE8A1-3999-4734-9EE0-CEAF87268E41}" destId="{1573AD6C-B20B-48A6-8013-C87808D87B65}" srcOrd="0" destOrd="0" presId="urn:microsoft.com/office/officeart/2005/8/layout/list1"/>
    <dgm:cxn modelId="{67333C43-0C20-4B80-AA34-18B4396E071C}" type="presOf" srcId="{234918AB-E0AD-44F0-88F4-67C32BDEC320}" destId="{ABD481ED-35AA-4B32-B2EE-E02AF0A72D7F}" srcOrd="0" destOrd="0" presId="urn:microsoft.com/office/officeart/2005/8/layout/list1"/>
    <dgm:cxn modelId="{22967B6A-6490-4A6D-85D2-002D790A88AE}" type="presOf" srcId="{B63172D8-884A-49E3-AB5E-DE466667B543}" destId="{5AEC9514-A69E-401D-9444-09138EC651DA}" srcOrd="1" destOrd="0" presId="urn:microsoft.com/office/officeart/2005/8/layout/list1"/>
    <dgm:cxn modelId="{C347D66C-9DD3-4246-A91B-351022EE1598}" type="presOf" srcId="{C5548DF5-8CDF-40FF-9813-A2E20C8B3531}" destId="{5E5C3BBD-3047-4AA4-B6A7-11EF13F9B447}" srcOrd="0" destOrd="0" presId="urn:microsoft.com/office/officeart/2005/8/layout/list1"/>
    <dgm:cxn modelId="{AF36A687-3AED-4BA4-8DE0-E23CD06AF5B2}" srcId="{464AE8A1-3999-4734-9EE0-CEAF87268E41}" destId="{C5548DF5-8CDF-40FF-9813-A2E20C8B3531}" srcOrd="0" destOrd="0" parTransId="{BBA3A6EB-0DF5-4C8C-A176-B85016059701}" sibTransId="{8E64DA01-BAAA-4404-A308-8C34C7322727}"/>
    <dgm:cxn modelId="{29C1F8AC-45A8-41B8-9711-F8176E5980A6}" type="presOf" srcId="{464AE8A1-3999-4734-9EE0-CEAF87268E41}" destId="{D351A169-35EC-424C-9C3C-EAA38C51F1A7}" srcOrd="1" destOrd="0" presId="urn:microsoft.com/office/officeart/2005/8/layout/list1"/>
    <dgm:cxn modelId="{A80F90B5-7825-4225-817E-C5277A591F65}" srcId="{9C1A7A6A-8949-4EC6-9BBF-14C51BE00960}" destId="{464AE8A1-3999-4734-9EE0-CEAF87268E41}" srcOrd="1" destOrd="0" parTransId="{2E092812-9164-41A2-9B42-4393C64F88A3}" sibTransId="{48C3A6A9-6A2D-4229-AD4D-404C468CF320}"/>
    <dgm:cxn modelId="{A3C1BFBE-E4C3-4944-9E64-A05EEAFB1ACF}" type="presOf" srcId="{9C1A7A6A-8949-4EC6-9BBF-14C51BE00960}" destId="{F95ED857-7266-4892-909C-F2E7846B5FEC}" srcOrd="0" destOrd="0" presId="urn:microsoft.com/office/officeart/2005/8/layout/list1"/>
    <dgm:cxn modelId="{361CE2CC-87BC-4233-82EB-63AF7FBD3F0D}" type="presOf" srcId="{B63172D8-884A-49E3-AB5E-DE466667B543}" destId="{F19B56D5-199F-4864-931B-3B891BF83E49}" srcOrd="0" destOrd="0" presId="urn:microsoft.com/office/officeart/2005/8/layout/list1"/>
    <dgm:cxn modelId="{A66B24E8-459E-4C6C-880B-18B78CD469AB}" srcId="{B63172D8-884A-49E3-AB5E-DE466667B543}" destId="{819D6B4D-724E-440A-B01B-2442A1D3C7F7}" srcOrd="0" destOrd="0" parTransId="{8AE227AC-9164-42A0-89CD-B4848DD2BB7E}" sibTransId="{2EB51854-0888-49BC-82D4-1FAC008F8437}"/>
    <dgm:cxn modelId="{5324BB2C-AA4F-41D1-B7ED-B9AC0E4ADE2C}" type="presParOf" srcId="{F95ED857-7266-4892-909C-F2E7846B5FEC}" destId="{82362E6F-01A2-4816-9D2F-FB2DD330871A}" srcOrd="0" destOrd="0" presId="urn:microsoft.com/office/officeart/2005/8/layout/list1"/>
    <dgm:cxn modelId="{F5FE5CB4-3F75-4096-B05C-A633442F52BF}" type="presParOf" srcId="{82362E6F-01A2-4816-9D2F-FB2DD330871A}" destId="{ABD481ED-35AA-4B32-B2EE-E02AF0A72D7F}" srcOrd="0" destOrd="0" presId="urn:microsoft.com/office/officeart/2005/8/layout/list1"/>
    <dgm:cxn modelId="{B6E35B8E-065C-4BD9-84E6-DEF3ABE18C2E}" type="presParOf" srcId="{82362E6F-01A2-4816-9D2F-FB2DD330871A}" destId="{69CA50AE-BD75-4A54-AE6A-89F9F792CAD2}" srcOrd="1" destOrd="0" presId="urn:microsoft.com/office/officeart/2005/8/layout/list1"/>
    <dgm:cxn modelId="{F19C023D-0B6E-4222-857C-40EFBCA1B94E}" type="presParOf" srcId="{F95ED857-7266-4892-909C-F2E7846B5FEC}" destId="{9585CDA8-ACE9-4A6B-A856-E54DA8B8D374}" srcOrd="1" destOrd="0" presId="urn:microsoft.com/office/officeart/2005/8/layout/list1"/>
    <dgm:cxn modelId="{1E743E94-AA6F-4FDA-9195-6008FC37DD73}" type="presParOf" srcId="{F95ED857-7266-4892-909C-F2E7846B5FEC}" destId="{4867672D-0664-4E61-AEA3-52EF059E3518}" srcOrd="2" destOrd="0" presId="urn:microsoft.com/office/officeart/2005/8/layout/list1"/>
    <dgm:cxn modelId="{59C321D8-6C1A-4D5B-A58C-89C8DDFE2F97}" type="presParOf" srcId="{F95ED857-7266-4892-909C-F2E7846B5FEC}" destId="{86D06B20-6280-42D9-ACFB-F8899E9A2839}" srcOrd="3" destOrd="0" presId="urn:microsoft.com/office/officeart/2005/8/layout/list1"/>
    <dgm:cxn modelId="{A3A83702-C387-485D-971B-511EEB65C377}" type="presParOf" srcId="{F95ED857-7266-4892-909C-F2E7846B5FEC}" destId="{7F3DB1BB-F012-44AD-ABCC-14F9549AC5A9}" srcOrd="4" destOrd="0" presId="urn:microsoft.com/office/officeart/2005/8/layout/list1"/>
    <dgm:cxn modelId="{683150E3-43E4-4E48-9A63-CDE3C4D08C21}" type="presParOf" srcId="{7F3DB1BB-F012-44AD-ABCC-14F9549AC5A9}" destId="{1573AD6C-B20B-48A6-8013-C87808D87B65}" srcOrd="0" destOrd="0" presId="urn:microsoft.com/office/officeart/2005/8/layout/list1"/>
    <dgm:cxn modelId="{C947DC31-11EB-48A4-B505-7E3699F06B46}" type="presParOf" srcId="{7F3DB1BB-F012-44AD-ABCC-14F9549AC5A9}" destId="{D351A169-35EC-424C-9C3C-EAA38C51F1A7}" srcOrd="1" destOrd="0" presId="urn:microsoft.com/office/officeart/2005/8/layout/list1"/>
    <dgm:cxn modelId="{5BF961BA-F48E-4F30-AF7A-B469953CB582}" type="presParOf" srcId="{F95ED857-7266-4892-909C-F2E7846B5FEC}" destId="{A05AB250-FBCB-456E-BB1E-791E1DFF8902}" srcOrd="5" destOrd="0" presId="urn:microsoft.com/office/officeart/2005/8/layout/list1"/>
    <dgm:cxn modelId="{4C52280D-07A0-44B3-A9AA-92F19C6F573B}" type="presParOf" srcId="{F95ED857-7266-4892-909C-F2E7846B5FEC}" destId="{5E5C3BBD-3047-4AA4-B6A7-11EF13F9B447}" srcOrd="6" destOrd="0" presId="urn:microsoft.com/office/officeart/2005/8/layout/list1"/>
    <dgm:cxn modelId="{E368644D-DEAE-4F29-84CB-BDF3584CB28F}" type="presParOf" srcId="{F95ED857-7266-4892-909C-F2E7846B5FEC}" destId="{C4169EEA-443A-4E54-8BAA-783DBB0B8594}" srcOrd="7" destOrd="0" presId="urn:microsoft.com/office/officeart/2005/8/layout/list1"/>
    <dgm:cxn modelId="{304296C0-7B83-46FD-86A8-7A22856B575A}" type="presParOf" srcId="{F95ED857-7266-4892-909C-F2E7846B5FEC}" destId="{0A698065-D6F9-4DFD-91E3-BF2498C0A02A}" srcOrd="8" destOrd="0" presId="urn:microsoft.com/office/officeart/2005/8/layout/list1"/>
    <dgm:cxn modelId="{5FBBB15E-0B14-4CF1-AF0A-4F1F3B97992B}" type="presParOf" srcId="{0A698065-D6F9-4DFD-91E3-BF2498C0A02A}" destId="{F19B56D5-199F-4864-931B-3B891BF83E49}" srcOrd="0" destOrd="0" presId="urn:microsoft.com/office/officeart/2005/8/layout/list1"/>
    <dgm:cxn modelId="{195DAFCF-C68F-4A14-99E9-E01A776B732A}" type="presParOf" srcId="{0A698065-D6F9-4DFD-91E3-BF2498C0A02A}" destId="{5AEC9514-A69E-401D-9444-09138EC651DA}" srcOrd="1" destOrd="0" presId="urn:microsoft.com/office/officeart/2005/8/layout/list1"/>
    <dgm:cxn modelId="{9BA04446-69B4-493F-A246-733103DD9E0E}" type="presParOf" srcId="{F95ED857-7266-4892-909C-F2E7846B5FEC}" destId="{8B4A8935-A30F-4A92-9621-665893761B45}" srcOrd="9" destOrd="0" presId="urn:microsoft.com/office/officeart/2005/8/layout/list1"/>
    <dgm:cxn modelId="{DD28F4E1-DF93-491B-823D-8BAE4A990444}" type="presParOf" srcId="{F95ED857-7266-4892-909C-F2E7846B5FEC}" destId="{745DB0F3-FA1E-4C8B-955C-A0687203077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1A7A6A-8949-4EC6-9BBF-14C51BE009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64AE8A1-3999-4734-9EE0-CEAF87268E41}">
      <dgm:prSet phldrT="[文本]" custT="1"/>
      <dgm:spPr>
        <a:ln>
          <a:noFill/>
        </a:ln>
      </dgm:spPr>
      <dgm:t>
        <a:bodyPr/>
        <a:lstStyle/>
        <a:p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二、更新发展观念 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——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先导</a:t>
          </a:r>
        </a:p>
      </dgm:t>
    </dgm:pt>
    <dgm:pt modelId="{2E092812-9164-41A2-9B42-4393C64F88A3}" cxnId="{A80F90B5-7825-4225-817E-C5277A591F65}" type="parTrans">
      <dgm:prSet/>
      <dgm:spPr/>
      <dgm:t>
        <a:bodyPr/>
        <a:lstStyle/>
        <a:p>
          <a:endParaRPr lang="zh-CN" altLang="en-US"/>
        </a:p>
      </dgm:t>
    </dgm:pt>
    <dgm:pt modelId="{48C3A6A9-6A2D-4229-AD4D-404C468CF320}" cxnId="{A80F90B5-7825-4225-817E-C5277A591F65}" type="sibTrans">
      <dgm:prSet/>
      <dgm:spPr/>
      <dgm:t>
        <a:bodyPr/>
        <a:lstStyle/>
        <a:p>
          <a:endParaRPr lang="zh-CN" altLang="en-US"/>
        </a:p>
      </dgm:t>
    </dgm:pt>
    <dgm:pt modelId="{B63172D8-884A-49E3-AB5E-DE466667B543}">
      <dgm:prSet phldrT="[文本]" custT="1"/>
      <dgm:spPr>
        <a:ln>
          <a:noFill/>
        </a:ln>
      </dgm:spPr>
      <dgm:t>
        <a:bodyPr/>
        <a:lstStyle/>
        <a:p>
          <a:r>
            <a:rPr lang="zh-CN" altLang="en-US" sz="3200" b="1" kern="1200" dirty="0">
              <a:solidFill>
                <a:srgbClr val="000000"/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三、明晰发展定位 </a:t>
          </a:r>
          <a:r>
            <a:rPr lang="en-US" altLang="zh-CN" sz="3200" b="1" kern="1200" dirty="0">
              <a:solidFill>
                <a:srgbClr val="000000"/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—— </a:t>
          </a:r>
          <a:r>
            <a:rPr lang="zh-CN" altLang="en-US" sz="3200" b="1" kern="1200" dirty="0">
              <a:solidFill>
                <a:srgbClr val="000000"/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基础</a:t>
          </a:r>
        </a:p>
      </dgm:t>
    </dgm:pt>
    <dgm:pt modelId="{C57A9915-5CCF-4A59-8EEB-EBC3269D9C3B}" cxnId="{70AE6F21-6F25-4A4D-BD5F-F509B3F6CB1C}" type="parTrans">
      <dgm:prSet/>
      <dgm:spPr/>
      <dgm:t>
        <a:bodyPr/>
        <a:lstStyle/>
        <a:p>
          <a:endParaRPr lang="zh-CN" altLang="en-US"/>
        </a:p>
      </dgm:t>
    </dgm:pt>
    <dgm:pt modelId="{BE980B5E-515F-4564-8AC4-F2D609CE9396}" cxnId="{70AE6F21-6F25-4A4D-BD5F-F509B3F6CB1C}" type="sibTrans">
      <dgm:prSet/>
      <dgm:spPr/>
      <dgm:t>
        <a:bodyPr/>
        <a:lstStyle/>
        <a:p>
          <a:endParaRPr lang="zh-CN" altLang="en-US"/>
        </a:p>
      </dgm:t>
    </dgm:pt>
    <dgm:pt modelId="{819D6B4D-724E-440A-B01B-2442A1D3C7F7}">
      <dgm:prSet/>
      <dgm:spPr>
        <a:solidFill>
          <a:schemeClr val="bg1">
            <a:lumMod val="65000"/>
            <a:alpha val="9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8AE227AC-9164-42A0-89CD-B4848DD2BB7E}" cxnId="{A66B24E8-459E-4C6C-880B-18B78CD469AB}" type="parTrans">
      <dgm:prSet/>
      <dgm:spPr/>
      <dgm:t>
        <a:bodyPr/>
        <a:lstStyle/>
        <a:p>
          <a:endParaRPr lang="zh-CN" altLang="en-US"/>
        </a:p>
      </dgm:t>
    </dgm:pt>
    <dgm:pt modelId="{2EB51854-0888-49BC-82D4-1FAC008F8437}" cxnId="{A66B24E8-459E-4C6C-880B-18B78CD469AB}" type="sibTrans">
      <dgm:prSet/>
      <dgm:spPr/>
      <dgm:t>
        <a:bodyPr/>
        <a:lstStyle/>
        <a:p>
          <a:endParaRPr lang="zh-CN" altLang="en-US"/>
        </a:p>
      </dgm:t>
    </dgm:pt>
    <dgm:pt modelId="{C5548DF5-8CDF-40FF-9813-A2E20C8B3531}">
      <dgm:prSet/>
      <dgm:spPr>
        <a:solidFill>
          <a:schemeClr val="bg1">
            <a:lumMod val="65000"/>
            <a:alpha val="9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BBA3A6EB-0DF5-4C8C-A176-B85016059701}" cxnId="{AF36A687-3AED-4BA4-8DE0-E23CD06AF5B2}" type="parTrans">
      <dgm:prSet/>
      <dgm:spPr/>
      <dgm:t>
        <a:bodyPr/>
        <a:lstStyle/>
        <a:p>
          <a:endParaRPr lang="zh-CN" altLang="en-US"/>
        </a:p>
      </dgm:t>
    </dgm:pt>
    <dgm:pt modelId="{8E64DA01-BAAA-4404-A308-8C34C7322727}" cxnId="{AF36A687-3AED-4BA4-8DE0-E23CD06AF5B2}" type="sibTrans">
      <dgm:prSet/>
      <dgm:spPr/>
      <dgm:t>
        <a:bodyPr/>
        <a:lstStyle/>
        <a:p>
          <a:endParaRPr lang="zh-CN" altLang="en-US"/>
        </a:p>
      </dgm:t>
    </dgm:pt>
    <dgm:pt modelId="{234918AB-E0AD-44F0-88F4-67C32BDEC320}">
      <dgm:prSet phldrT="[文本]" custT="1"/>
      <dgm:spPr>
        <a:ln>
          <a:noFill/>
        </a:ln>
      </dgm:spPr>
      <dgm:t>
        <a:bodyPr/>
        <a:lstStyle/>
        <a:p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一、把握发展趋势 </a:t>
          </a:r>
          <a:r>
            <a:rPr lang="en-US" altLang="zh-CN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—— </a:t>
          </a: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前提</a:t>
          </a:r>
        </a:p>
      </dgm:t>
    </dgm:pt>
    <dgm:pt modelId="{4356C0CD-8322-460F-A4FD-3E0EBF7CEC03}" cxnId="{DB7F941C-46E7-478D-8782-FC3843EB6635}" type="sibTrans">
      <dgm:prSet/>
      <dgm:spPr/>
      <dgm:t>
        <a:bodyPr/>
        <a:lstStyle/>
        <a:p>
          <a:endParaRPr lang="zh-CN" altLang="en-US"/>
        </a:p>
      </dgm:t>
    </dgm:pt>
    <dgm:pt modelId="{6341C2C5-3460-4F6A-9198-89ED68819131}" cxnId="{DB7F941C-46E7-478D-8782-FC3843EB6635}" type="parTrans">
      <dgm:prSet/>
      <dgm:spPr/>
      <dgm:t>
        <a:bodyPr/>
        <a:lstStyle/>
        <a:p>
          <a:endParaRPr lang="zh-CN" altLang="en-US"/>
        </a:p>
      </dgm:t>
    </dgm:pt>
    <dgm:pt modelId="{F95ED857-7266-4892-909C-F2E7846B5FEC}" type="pres">
      <dgm:prSet presAssocID="{9C1A7A6A-8949-4EC6-9BBF-14C51BE00960}" presName="linear" presStyleCnt="0">
        <dgm:presLayoutVars>
          <dgm:dir/>
          <dgm:animLvl val="lvl"/>
          <dgm:resizeHandles val="exact"/>
        </dgm:presLayoutVars>
      </dgm:prSet>
      <dgm:spPr/>
    </dgm:pt>
    <dgm:pt modelId="{82362E6F-01A2-4816-9D2F-FB2DD330871A}" type="pres">
      <dgm:prSet presAssocID="{234918AB-E0AD-44F0-88F4-67C32BDEC320}" presName="parentLin" presStyleCnt="0"/>
      <dgm:spPr/>
    </dgm:pt>
    <dgm:pt modelId="{ABD481ED-35AA-4B32-B2EE-E02AF0A72D7F}" type="pres">
      <dgm:prSet presAssocID="{234918AB-E0AD-44F0-88F4-67C32BDEC320}" presName="parentLeftMargin" presStyleLbl="node1" presStyleIdx="0" presStyleCnt="3"/>
      <dgm:spPr/>
    </dgm:pt>
    <dgm:pt modelId="{69CA50AE-BD75-4A54-AE6A-89F9F792CAD2}" type="pres">
      <dgm:prSet presAssocID="{234918AB-E0AD-44F0-88F4-67C32BDEC320}" presName="parentText" presStyleLbl="node1" presStyleIdx="0" presStyleCnt="3" custScaleX="135954" custScaleY="97258">
        <dgm:presLayoutVars>
          <dgm:chMax val="0"/>
          <dgm:bulletEnabled val="1"/>
        </dgm:presLayoutVars>
      </dgm:prSet>
      <dgm:spPr/>
    </dgm:pt>
    <dgm:pt modelId="{9585CDA8-ACE9-4A6B-A856-E54DA8B8D374}" type="pres">
      <dgm:prSet presAssocID="{234918AB-E0AD-44F0-88F4-67C32BDEC320}" presName="negativeSpace" presStyleCnt="0"/>
      <dgm:spPr/>
    </dgm:pt>
    <dgm:pt modelId="{4867672D-0664-4E61-AEA3-52EF059E3518}" type="pres">
      <dgm:prSet presAssocID="{234918AB-E0AD-44F0-88F4-67C32BDEC320}" presName="childText" presStyleLbl="conFgAcc1" presStyleIdx="0" presStyleCnt="3" custScaleX="98815">
        <dgm:presLayoutVars>
          <dgm:bulletEnabled val="1"/>
        </dgm:presLayoutVars>
      </dgm:prSet>
      <dgm:spPr>
        <a:solidFill>
          <a:schemeClr val="bg1">
            <a:lumMod val="65000"/>
            <a:alpha val="90000"/>
          </a:schemeClr>
        </a:solidFill>
        <a:ln>
          <a:noFill/>
        </a:ln>
      </dgm:spPr>
    </dgm:pt>
    <dgm:pt modelId="{86D06B20-6280-42D9-ACFB-F8899E9A2839}" type="pres">
      <dgm:prSet presAssocID="{4356C0CD-8322-460F-A4FD-3E0EBF7CEC03}" presName="spaceBetweenRectangles" presStyleCnt="0"/>
      <dgm:spPr/>
    </dgm:pt>
    <dgm:pt modelId="{7F3DB1BB-F012-44AD-ABCC-14F9549AC5A9}" type="pres">
      <dgm:prSet presAssocID="{464AE8A1-3999-4734-9EE0-CEAF87268E41}" presName="parentLin" presStyleCnt="0"/>
      <dgm:spPr/>
    </dgm:pt>
    <dgm:pt modelId="{1573AD6C-B20B-48A6-8013-C87808D87B65}" type="pres">
      <dgm:prSet presAssocID="{464AE8A1-3999-4734-9EE0-CEAF87268E41}" presName="parentLeftMargin" presStyleLbl="node1" presStyleIdx="0" presStyleCnt="3"/>
      <dgm:spPr/>
    </dgm:pt>
    <dgm:pt modelId="{D351A169-35EC-424C-9C3C-EAA38C51F1A7}" type="pres">
      <dgm:prSet presAssocID="{464AE8A1-3999-4734-9EE0-CEAF87268E41}" presName="parentText" presStyleLbl="node1" presStyleIdx="1" presStyleCnt="3" custScaleX="142857">
        <dgm:presLayoutVars>
          <dgm:chMax val="0"/>
          <dgm:bulletEnabled val="1"/>
        </dgm:presLayoutVars>
      </dgm:prSet>
      <dgm:spPr/>
    </dgm:pt>
    <dgm:pt modelId="{A05AB250-FBCB-456E-BB1E-791E1DFF8902}" type="pres">
      <dgm:prSet presAssocID="{464AE8A1-3999-4734-9EE0-CEAF87268E41}" presName="negativeSpace" presStyleCnt="0"/>
      <dgm:spPr/>
    </dgm:pt>
    <dgm:pt modelId="{5E5C3BBD-3047-4AA4-B6A7-11EF13F9B447}" type="pres">
      <dgm:prSet presAssocID="{464AE8A1-3999-4734-9EE0-CEAF87268E41}" presName="childText" presStyleLbl="conFgAcc1" presStyleIdx="1" presStyleCnt="3">
        <dgm:presLayoutVars>
          <dgm:bulletEnabled val="1"/>
        </dgm:presLayoutVars>
      </dgm:prSet>
      <dgm:spPr/>
    </dgm:pt>
    <dgm:pt modelId="{C4169EEA-443A-4E54-8BAA-783DBB0B8594}" type="pres">
      <dgm:prSet presAssocID="{48C3A6A9-6A2D-4229-AD4D-404C468CF320}" presName="spaceBetweenRectangles" presStyleCnt="0"/>
      <dgm:spPr/>
    </dgm:pt>
    <dgm:pt modelId="{0A698065-D6F9-4DFD-91E3-BF2498C0A02A}" type="pres">
      <dgm:prSet presAssocID="{B63172D8-884A-49E3-AB5E-DE466667B543}" presName="parentLin" presStyleCnt="0"/>
      <dgm:spPr/>
    </dgm:pt>
    <dgm:pt modelId="{F19B56D5-199F-4864-931B-3B891BF83E49}" type="pres">
      <dgm:prSet presAssocID="{B63172D8-884A-49E3-AB5E-DE466667B543}" presName="parentLeftMargin" presStyleLbl="node1" presStyleIdx="1" presStyleCnt="3"/>
      <dgm:spPr/>
    </dgm:pt>
    <dgm:pt modelId="{5AEC9514-A69E-401D-9444-09138EC651DA}" type="pres">
      <dgm:prSet presAssocID="{B63172D8-884A-49E3-AB5E-DE466667B543}" presName="parentText" presStyleLbl="node1" presStyleIdx="2" presStyleCnt="3" custScaleX="142857">
        <dgm:presLayoutVars>
          <dgm:chMax val="0"/>
          <dgm:bulletEnabled val="1"/>
        </dgm:presLayoutVars>
      </dgm:prSet>
      <dgm:spPr/>
    </dgm:pt>
    <dgm:pt modelId="{8B4A8935-A30F-4A92-9621-665893761B45}" type="pres">
      <dgm:prSet presAssocID="{B63172D8-884A-49E3-AB5E-DE466667B543}" presName="negativeSpace" presStyleCnt="0"/>
      <dgm:spPr/>
    </dgm:pt>
    <dgm:pt modelId="{745DB0F3-FA1E-4C8B-955C-A06872030771}" type="pres">
      <dgm:prSet presAssocID="{B63172D8-884A-49E3-AB5E-DE466667B54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B7F941C-46E7-478D-8782-FC3843EB6635}" srcId="{9C1A7A6A-8949-4EC6-9BBF-14C51BE00960}" destId="{234918AB-E0AD-44F0-88F4-67C32BDEC320}" srcOrd="0" destOrd="0" parTransId="{6341C2C5-3460-4F6A-9198-89ED68819131}" sibTransId="{4356C0CD-8322-460F-A4FD-3E0EBF7CEC03}"/>
    <dgm:cxn modelId="{533DD21F-EC31-4FFE-914D-B9E007ED279E}" type="presOf" srcId="{234918AB-E0AD-44F0-88F4-67C32BDEC320}" destId="{69CA50AE-BD75-4A54-AE6A-89F9F792CAD2}" srcOrd="1" destOrd="0" presId="urn:microsoft.com/office/officeart/2005/8/layout/list1"/>
    <dgm:cxn modelId="{70AE6F21-6F25-4A4D-BD5F-F509B3F6CB1C}" srcId="{9C1A7A6A-8949-4EC6-9BBF-14C51BE00960}" destId="{B63172D8-884A-49E3-AB5E-DE466667B543}" srcOrd="2" destOrd="0" parTransId="{C57A9915-5CCF-4A59-8EEB-EBC3269D9C3B}" sibTransId="{BE980B5E-515F-4564-8AC4-F2D609CE9396}"/>
    <dgm:cxn modelId="{BB45A22C-B651-4D4E-B1D7-8756D5C4231F}" type="presOf" srcId="{819D6B4D-724E-440A-B01B-2442A1D3C7F7}" destId="{745DB0F3-FA1E-4C8B-955C-A06872030771}" srcOrd="0" destOrd="0" presId="urn:microsoft.com/office/officeart/2005/8/layout/list1"/>
    <dgm:cxn modelId="{AC97B261-0A73-43E1-9502-97BB7D0E550D}" type="presOf" srcId="{464AE8A1-3999-4734-9EE0-CEAF87268E41}" destId="{1573AD6C-B20B-48A6-8013-C87808D87B65}" srcOrd="0" destOrd="0" presId="urn:microsoft.com/office/officeart/2005/8/layout/list1"/>
    <dgm:cxn modelId="{67333C43-0C20-4B80-AA34-18B4396E071C}" type="presOf" srcId="{234918AB-E0AD-44F0-88F4-67C32BDEC320}" destId="{ABD481ED-35AA-4B32-B2EE-E02AF0A72D7F}" srcOrd="0" destOrd="0" presId="urn:microsoft.com/office/officeart/2005/8/layout/list1"/>
    <dgm:cxn modelId="{22967B6A-6490-4A6D-85D2-002D790A88AE}" type="presOf" srcId="{B63172D8-884A-49E3-AB5E-DE466667B543}" destId="{5AEC9514-A69E-401D-9444-09138EC651DA}" srcOrd="1" destOrd="0" presId="urn:microsoft.com/office/officeart/2005/8/layout/list1"/>
    <dgm:cxn modelId="{C347D66C-9DD3-4246-A91B-351022EE1598}" type="presOf" srcId="{C5548DF5-8CDF-40FF-9813-A2E20C8B3531}" destId="{5E5C3BBD-3047-4AA4-B6A7-11EF13F9B447}" srcOrd="0" destOrd="0" presId="urn:microsoft.com/office/officeart/2005/8/layout/list1"/>
    <dgm:cxn modelId="{AF36A687-3AED-4BA4-8DE0-E23CD06AF5B2}" srcId="{464AE8A1-3999-4734-9EE0-CEAF87268E41}" destId="{C5548DF5-8CDF-40FF-9813-A2E20C8B3531}" srcOrd="0" destOrd="0" parTransId="{BBA3A6EB-0DF5-4C8C-A176-B85016059701}" sibTransId="{8E64DA01-BAAA-4404-A308-8C34C7322727}"/>
    <dgm:cxn modelId="{29C1F8AC-45A8-41B8-9711-F8176E5980A6}" type="presOf" srcId="{464AE8A1-3999-4734-9EE0-CEAF87268E41}" destId="{D351A169-35EC-424C-9C3C-EAA38C51F1A7}" srcOrd="1" destOrd="0" presId="urn:microsoft.com/office/officeart/2005/8/layout/list1"/>
    <dgm:cxn modelId="{A80F90B5-7825-4225-817E-C5277A591F65}" srcId="{9C1A7A6A-8949-4EC6-9BBF-14C51BE00960}" destId="{464AE8A1-3999-4734-9EE0-CEAF87268E41}" srcOrd="1" destOrd="0" parTransId="{2E092812-9164-41A2-9B42-4393C64F88A3}" sibTransId="{48C3A6A9-6A2D-4229-AD4D-404C468CF320}"/>
    <dgm:cxn modelId="{A3C1BFBE-E4C3-4944-9E64-A05EEAFB1ACF}" type="presOf" srcId="{9C1A7A6A-8949-4EC6-9BBF-14C51BE00960}" destId="{F95ED857-7266-4892-909C-F2E7846B5FEC}" srcOrd="0" destOrd="0" presId="urn:microsoft.com/office/officeart/2005/8/layout/list1"/>
    <dgm:cxn modelId="{361CE2CC-87BC-4233-82EB-63AF7FBD3F0D}" type="presOf" srcId="{B63172D8-884A-49E3-AB5E-DE466667B543}" destId="{F19B56D5-199F-4864-931B-3B891BF83E49}" srcOrd="0" destOrd="0" presId="urn:microsoft.com/office/officeart/2005/8/layout/list1"/>
    <dgm:cxn modelId="{A66B24E8-459E-4C6C-880B-18B78CD469AB}" srcId="{B63172D8-884A-49E3-AB5E-DE466667B543}" destId="{819D6B4D-724E-440A-B01B-2442A1D3C7F7}" srcOrd="0" destOrd="0" parTransId="{8AE227AC-9164-42A0-89CD-B4848DD2BB7E}" sibTransId="{2EB51854-0888-49BC-82D4-1FAC008F8437}"/>
    <dgm:cxn modelId="{5324BB2C-AA4F-41D1-B7ED-B9AC0E4ADE2C}" type="presParOf" srcId="{F95ED857-7266-4892-909C-F2E7846B5FEC}" destId="{82362E6F-01A2-4816-9D2F-FB2DD330871A}" srcOrd="0" destOrd="0" presId="urn:microsoft.com/office/officeart/2005/8/layout/list1"/>
    <dgm:cxn modelId="{F5FE5CB4-3F75-4096-B05C-A633442F52BF}" type="presParOf" srcId="{82362E6F-01A2-4816-9D2F-FB2DD330871A}" destId="{ABD481ED-35AA-4B32-B2EE-E02AF0A72D7F}" srcOrd="0" destOrd="0" presId="urn:microsoft.com/office/officeart/2005/8/layout/list1"/>
    <dgm:cxn modelId="{B6E35B8E-065C-4BD9-84E6-DEF3ABE18C2E}" type="presParOf" srcId="{82362E6F-01A2-4816-9D2F-FB2DD330871A}" destId="{69CA50AE-BD75-4A54-AE6A-89F9F792CAD2}" srcOrd="1" destOrd="0" presId="urn:microsoft.com/office/officeart/2005/8/layout/list1"/>
    <dgm:cxn modelId="{F19C023D-0B6E-4222-857C-40EFBCA1B94E}" type="presParOf" srcId="{F95ED857-7266-4892-909C-F2E7846B5FEC}" destId="{9585CDA8-ACE9-4A6B-A856-E54DA8B8D374}" srcOrd="1" destOrd="0" presId="urn:microsoft.com/office/officeart/2005/8/layout/list1"/>
    <dgm:cxn modelId="{1E743E94-AA6F-4FDA-9195-6008FC37DD73}" type="presParOf" srcId="{F95ED857-7266-4892-909C-F2E7846B5FEC}" destId="{4867672D-0664-4E61-AEA3-52EF059E3518}" srcOrd="2" destOrd="0" presId="urn:microsoft.com/office/officeart/2005/8/layout/list1"/>
    <dgm:cxn modelId="{59C321D8-6C1A-4D5B-A58C-89C8DDFE2F97}" type="presParOf" srcId="{F95ED857-7266-4892-909C-F2E7846B5FEC}" destId="{86D06B20-6280-42D9-ACFB-F8899E9A2839}" srcOrd="3" destOrd="0" presId="urn:microsoft.com/office/officeart/2005/8/layout/list1"/>
    <dgm:cxn modelId="{A3A83702-C387-485D-971B-511EEB65C377}" type="presParOf" srcId="{F95ED857-7266-4892-909C-F2E7846B5FEC}" destId="{7F3DB1BB-F012-44AD-ABCC-14F9549AC5A9}" srcOrd="4" destOrd="0" presId="urn:microsoft.com/office/officeart/2005/8/layout/list1"/>
    <dgm:cxn modelId="{683150E3-43E4-4E48-9A63-CDE3C4D08C21}" type="presParOf" srcId="{7F3DB1BB-F012-44AD-ABCC-14F9549AC5A9}" destId="{1573AD6C-B20B-48A6-8013-C87808D87B65}" srcOrd="0" destOrd="0" presId="urn:microsoft.com/office/officeart/2005/8/layout/list1"/>
    <dgm:cxn modelId="{C947DC31-11EB-48A4-B505-7E3699F06B46}" type="presParOf" srcId="{7F3DB1BB-F012-44AD-ABCC-14F9549AC5A9}" destId="{D351A169-35EC-424C-9C3C-EAA38C51F1A7}" srcOrd="1" destOrd="0" presId="urn:microsoft.com/office/officeart/2005/8/layout/list1"/>
    <dgm:cxn modelId="{5BF961BA-F48E-4F30-AF7A-B469953CB582}" type="presParOf" srcId="{F95ED857-7266-4892-909C-F2E7846B5FEC}" destId="{A05AB250-FBCB-456E-BB1E-791E1DFF8902}" srcOrd="5" destOrd="0" presId="urn:microsoft.com/office/officeart/2005/8/layout/list1"/>
    <dgm:cxn modelId="{4C52280D-07A0-44B3-A9AA-92F19C6F573B}" type="presParOf" srcId="{F95ED857-7266-4892-909C-F2E7846B5FEC}" destId="{5E5C3BBD-3047-4AA4-B6A7-11EF13F9B447}" srcOrd="6" destOrd="0" presId="urn:microsoft.com/office/officeart/2005/8/layout/list1"/>
    <dgm:cxn modelId="{E368644D-DEAE-4F29-84CB-BDF3584CB28F}" type="presParOf" srcId="{F95ED857-7266-4892-909C-F2E7846B5FEC}" destId="{C4169EEA-443A-4E54-8BAA-783DBB0B8594}" srcOrd="7" destOrd="0" presId="urn:microsoft.com/office/officeart/2005/8/layout/list1"/>
    <dgm:cxn modelId="{304296C0-7B83-46FD-86A8-7A22856B575A}" type="presParOf" srcId="{F95ED857-7266-4892-909C-F2E7846B5FEC}" destId="{0A698065-D6F9-4DFD-91E3-BF2498C0A02A}" srcOrd="8" destOrd="0" presId="urn:microsoft.com/office/officeart/2005/8/layout/list1"/>
    <dgm:cxn modelId="{5FBBB15E-0B14-4CF1-AF0A-4F1F3B97992B}" type="presParOf" srcId="{0A698065-D6F9-4DFD-91E3-BF2498C0A02A}" destId="{F19B56D5-199F-4864-931B-3B891BF83E49}" srcOrd="0" destOrd="0" presId="urn:microsoft.com/office/officeart/2005/8/layout/list1"/>
    <dgm:cxn modelId="{195DAFCF-C68F-4A14-99E9-E01A776B732A}" type="presParOf" srcId="{0A698065-D6F9-4DFD-91E3-BF2498C0A02A}" destId="{5AEC9514-A69E-401D-9444-09138EC651DA}" srcOrd="1" destOrd="0" presId="urn:microsoft.com/office/officeart/2005/8/layout/list1"/>
    <dgm:cxn modelId="{9BA04446-69B4-493F-A246-733103DD9E0E}" type="presParOf" srcId="{F95ED857-7266-4892-909C-F2E7846B5FEC}" destId="{8B4A8935-A30F-4A92-9621-665893761B45}" srcOrd="9" destOrd="0" presId="urn:microsoft.com/office/officeart/2005/8/layout/list1"/>
    <dgm:cxn modelId="{DD28F4E1-DF93-491B-823D-8BAE4A990444}" type="presParOf" srcId="{F95ED857-7266-4892-909C-F2E7846B5FEC}" destId="{745DB0F3-FA1E-4C8B-955C-A0687203077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1A7A6A-8949-4EC6-9BBF-14C51BE009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64AE8A1-3999-4734-9EE0-CEAF87268E41}">
      <dgm:prSet phldrT="[文本]" custT="1"/>
      <dgm:spPr>
        <a:ln>
          <a:noFill/>
        </a:ln>
      </dgm:spPr>
      <dgm:t>
        <a:bodyPr/>
        <a:lstStyle/>
        <a:p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二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.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更新发展观念 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——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先导</a:t>
          </a:r>
        </a:p>
      </dgm:t>
    </dgm:pt>
    <dgm:pt modelId="{2E092812-9164-41A2-9B42-4393C64F88A3}" cxnId="{A80F90B5-7825-4225-817E-C5277A591F65}" type="parTrans">
      <dgm:prSet/>
      <dgm:spPr/>
      <dgm:t>
        <a:bodyPr/>
        <a:lstStyle/>
        <a:p>
          <a:endParaRPr lang="zh-CN" altLang="en-US"/>
        </a:p>
      </dgm:t>
    </dgm:pt>
    <dgm:pt modelId="{48C3A6A9-6A2D-4229-AD4D-404C468CF320}" cxnId="{A80F90B5-7825-4225-817E-C5277A591F65}" type="sibTrans">
      <dgm:prSet/>
      <dgm:spPr/>
      <dgm:t>
        <a:bodyPr/>
        <a:lstStyle/>
        <a:p>
          <a:endParaRPr lang="zh-CN" altLang="en-US"/>
        </a:p>
      </dgm:t>
    </dgm:pt>
    <dgm:pt modelId="{B63172D8-884A-49E3-AB5E-DE466667B543}">
      <dgm:prSet phldrT="[文本]" custT="1"/>
      <dgm:spPr>
        <a:ln>
          <a:noFill/>
        </a:ln>
      </dgm:spPr>
      <dgm:t>
        <a:bodyPr/>
        <a:lstStyle/>
        <a:p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三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.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明晰发展定位 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——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rPr>
            <a:t>基础</a:t>
          </a:r>
        </a:p>
      </dgm:t>
    </dgm:pt>
    <dgm:pt modelId="{C57A9915-5CCF-4A59-8EEB-EBC3269D9C3B}" cxnId="{70AE6F21-6F25-4A4D-BD5F-F509B3F6CB1C}" type="parTrans">
      <dgm:prSet/>
      <dgm:spPr/>
      <dgm:t>
        <a:bodyPr/>
        <a:lstStyle/>
        <a:p>
          <a:endParaRPr lang="zh-CN" altLang="en-US"/>
        </a:p>
      </dgm:t>
    </dgm:pt>
    <dgm:pt modelId="{BE980B5E-515F-4564-8AC4-F2D609CE9396}" cxnId="{70AE6F21-6F25-4A4D-BD5F-F509B3F6CB1C}" type="sibTrans">
      <dgm:prSet/>
      <dgm:spPr/>
      <dgm:t>
        <a:bodyPr/>
        <a:lstStyle/>
        <a:p>
          <a:endParaRPr lang="zh-CN" altLang="en-US"/>
        </a:p>
      </dgm:t>
    </dgm:pt>
    <dgm:pt modelId="{819D6B4D-724E-440A-B01B-2442A1D3C7F7}">
      <dgm:prSet/>
      <dgm:spPr>
        <a:solidFill>
          <a:schemeClr val="bg1">
            <a:lumMod val="65000"/>
            <a:alpha val="9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8AE227AC-9164-42A0-89CD-B4848DD2BB7E}" cxnId="{A66B24E8-459E-4C6C-880B-18B78CD469AB}" type="parTrans">
      <dgm:prSet/>
      <dgm:spPr/>
      <dgm:t>
        <a:bodyPr/>
        <a:lstStyle/>
        <a:p>
          <a:endParaRPr lang="zh-CN" altLang="en-US"/>
        </a:p>
      </dgm:t>
    </dgm:pt>
    <dgm:pt modelId="{2EB51854-0888-49BC-82D4-1FAC008F8437}" cxnId="{A66B24E8-459E-4C6C-880B-18B78CD469AB}" type="sibTrans">
      <dgm:prSet/>
      <dgm:spPr/>
      <dgm:t>
        <a:bodyPr/>
        <a:lstStyle/>
        <a:p>
          <a:endParaRPr lang="zh-CN" altLang="en-US"/>
        </a:p>
      </dgm:t>
    </dgm:pt>
    <dgm:pt modelId="{C5548DF5-8CDF-40FF-9813-A2E20C8B3531}">
      <dgm:prSet/>
      <dgm:spPr>
        <a:solidFill>
          <a:schemeClr val="bg1">
            <a:lumMod val="65000"/>
            <a:alpha val="90000"/>
          </a:schemeClr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BBA3A6EB-0DF5-4C8C-A176-B85016059701}" cxnId="{AF36A687-3AED-4BA4-8DE0-E23CD06AF5B2}" type="parTrans">
      <dgm:prSet/>
      <dgm:spPr/>
      <dgm:t>
        <a:bodyPr/>
        <a:lstStyle/>
        <a:p>
          <a:endParaRPr lang="zh-CN" altLang="en-US"/>
        </a:p>
      </dgm:t>
    </dgm:pt>
    <dgm:pt modelId="{8E64DA01-BAAA-4404-A308-8C34C7322727}" cxnId="{AF36A687-3AED-4BA4-8DE0-E23CD06AF5B2}" type="sibTrans">
      <dgm:prSet/>
      <dgm:spPr/>
      <dgm:t>
        <a:bodyPr/>
        <a:lstStyle/>
        <a:p>
          <a:endParaRPr lang="zh-CN" altLang="en-US"/>
        </a:p>
      </dgm:t>
    </dgm:pt>
    <dgm:pt modelId="{234918AB-E0AD-44F0-88F4-67C32BDEC320}">
      <dgm:prSet phldrT="[文本]" custT="1"/>
      <dgm:spPr>
        <a:ln>
          <a:noFill/>
        </a:ln>
      </dgm:spPr>
      <dgm:t>
        <a:bodyPr/>
        <a:lstStyle/>
        <a:p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一</a:t>
          </a:r>
          <a:r>
            <a:rPr lang="en-US" altLang="zh-CN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. </a:t>
          </a: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把握发展趋势 </a:t>
          </a:r>
          <a:r>
            <a:rPr lang="en-US" altLang="zh-CN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—— </a:t>
          </a: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/>
              <a:ea typeface="微软雅黑" panose="020B0503020204020204" charset="-122"/>
              <a:cs typeface="+mn-cs"/>
            </a:rPr>
            <a:t>前提</a:t>
          </a:r>
        </a:p>
      </dgm:t>
    </dgm:pt>
    <dgm:pt modelId="{4356C0CD-8322-460F-A4FD-3E0EBF7CEC03}" cxnId="{DB7F941C-46E7-478D-8782-FC3843EB6635}" type="sibTrans">
      <dgm:prSet/>
      <dgm:spPr/>
      <dgm:t>
        <a:bodyPr/>
        <a:lstStyle/>
        <a:p>
          <a:endParaRPr lang="zh-CN" altLang="en-US"/>
        </a:p>
      </dgm:t>
    </dgm:pt>
    <dgm:pt modelId="{6341C2C5-3460-4F6A-9198-89ED68819131}" cxnId="{DB7F941C-46E7-478D-8782-FC3843EB6635}" type="parTrans">
      <dgm:prSet/>
      <dgm:spPr/>
      <dgm:t>
        <a:bodyPr/>
        <a:lstStyle/>
        <a:p>
          <a:endParaRPr lang="zh-CN" altLang="en-US"/>
        </a:p>
      </dgm:t>
    </dgm:pt>
    <dgm:pt modelId="{F95ED857-7266-4892-909C-F2E7846B5FEC}" type="pres">
      <dgm:prSet presAssocID="{9C1A7A6A-8949-4EC6-9BBF-14C51BE00960}" presName="linear" presStyleCnt="0">
        <dgm:presLayoutVars>
          <dgm:dir/>
          <dgm:animLvl val="lvl"/>
          <dgm:resizeHandles val="exact"/>
        </dgm:presLayoutVars>
      </dgm:prSet>
      <dgm:spPr/>
    </dgm:pt>
    <dgm:pt modelId="{82362E6F-01A2-4816-9D2F-FB2DD330871A}" type="pres">
      <dgm:prSet presAssocID="{234918AB-E0AD-44F0-88F4-67C32BDEC320}" presName="parentLin" presStyleCnt="0"/>
      <dgm:spPr/>
    </dgm:pt>
    <dgm:pt modelId="{ABD481ED-35AA-4B32-B2EE-E02AF0A72D7F}" type="pres">
      <dgm:prSet presAssocID="{234918AB-E0AD-44F0-88F4-67C32BDEC320}" presName="parentLeftMargin" presStyleLbl="node1" presStyleIdx="0" presStyleCnt="3"/>
      <dgm:spPr/>
    </dgm:pt>
    <dgm:pt modelId="{69CA50AE-BD75-4A54-AE6A-89F9F792CAD2}" type="pres">
      <dgm:prSet presAssocID="{234918AB-E0AD-44F0-88F4-67C32BDEC320}" presName="parentText" presStyleLbl="node1" presStyleIdx="0" presStyleCnt="3" custScaleX="135954" custScaleY="97258">
        <dgm:presLayoutVars>
          <dgm:chMax val="0"/>
          <dgm:bulletEnabled val="1"/>
        </dgm:presLayoutVars>
      </dgm:prSet>
      <dgm:spPr/>
    </dgm:pt>
    <dgm:pt modelId="{9585CDA8-ACE9-4A6B-A856-E54DA8B8D374}" type="pres">
      <dgm:prSet presAssocID="{234918AB-E0AD-44F0-88F4-67C32BDEC320}" presName="negativeSpace" presStyleCnt="0"/>
      <dgm:spPr/>
    </dgm:pt>
    <dgm:pt modelId="{4867672D-0664-4E61-AEA3-52EF059E3518}" type="pres">
      <dgm:prSet presAssocID="{234918AB-E0AD-44F0-88F4-67C32BDEC320}" presName="childText" presStyleLbl="conFgAcc1" presStyleIdx="0" presStyleCnt="3" custScaleX="98815">
        <dgm:presLayoutVars>
          <dgm:bulletEnabled val="1"/>
        </dgm:presLayoutVars>
      </dgm:prSet>
      <dgm:spPr>
        <a:solidFill>
          <a:schemeClr val="bg1">
            <a:lumMod val="65000"/>
            <a:alpha val="90000"/>
          </a:schemeClr>
        </a:solidFill>
        <a:ln>
          <a:noFill/>
        </a:ln>
      </dgm:spPr>
    </dgm:pt>
    <dgm:pt modelId="{86D06B20-6280-42D9-ACFB-F8899E9A2839}" type="pres">
      <dgm:prSet presAssocID="{4356C0CD-8322-460F-A4FD-3E0EBF7CEC03}" presName="spaceBetweenRectangles" presStyleCnt="0"/>
      <dgm:spPr/>
    </dgm:pt>
    <dgm:pt modelId="{7F3DB1BB-F012-44AD-ABCC-14F9549AC5A9}" type="pres">
      <dgm:prSet presAssocID="{464AE8A1-3999-4734-9EE0-CEAF87268E41}" presName="parentLin" presStyleCnt="0"/>
      <dgm:spPr/>
    </dgm:pt>
    <dgm:pt modelId="{1573AD6C-B20B-48A6-8013-C87808D87B65}" type="pres">
      <dgm:prSet presAssocID="{464AE8A1-3999-4734-9EE0-CEAF87268E41}" presName="parentLeftMargin" presStyleLbl="node1" presStyleIdx="0" presStyleCnt="3"/>
      <dgm:spPr/>
    </dgm:pt>
    <dgm:pt modelId="{D351A169-35EC-424C-9C3C-EAA38C51F1A7}" type="pres">
      <dgm:prSet presAssocID="{464AE8A1-3999-4734-9EE0-CEAF87268E41}" presName="parentText" presStyleLbl="node1" presStyleIdx="1" presStyleCnt="3" custScaleX="142857">
        <dgm:presLayoutVars>
          <dgm:chMax val="0"/>
          <dgm:bulletEnabled val="1"/>
        </dgm:presLayoutVars>
      </dgm:prSet>
      <dgm:spPr/>
    </dgm:pt>
    <dgm:pt modelId="{A05AB250-FBCB-456E-BB1E-791E1DFF8902}" type="pres">
      <dgm:prSet presAssocID="{464AE8A1-3999-4734-9EE0-CEAF87268E41}" presName="negativeSpace" presStyleCnt="0"/>
      <dgm:spPr/>
    </dgm:pt>
    <dgm:pt modelId="{5E5C3BBD-3047-4AA4-B6A7-11EF13F9B447}" type="pres">
      <dgm:prSet presAssocID="{464AE8A1-3999-4734-9EE0-CEAF87268E41}" presName="childText" presStyleLbl="conFgAcc1" presStyleIdx="1" presStyleCnt="3">
        <dgm:presLayoutVars>
          <dgm:bulletEnabled val="1"/>
        </dgm:presLayoutVars>
      </dgm:prSet>
      <dgm:spPr/>
    </dgm:pt>
    <dgm:pt modelId="{C4169EEA-443A-4E54-8BAA-783DBB0B8594}" type="pres">
      <dgm:prSet presAssocID="{48C3A6A9-6A2D-4229-AD4D-404C468CF320}" presName="spaceBetweenRectangles" presStyleCnt="0"/>
      <dgm:spPr/>
    </dgm:pt>
    <dgm:pt modelId="{0A698065-D6F9-4DFD-91E3-BF2498C0A02A}" type="pres">
      <dgm:prSet presAssocID="{B63172D8-884A-49E3-AB5E-DE466667B543}" presName="parentLin" presStyleCnt="0"/>
      <dgm:spPr/>
    </dgm:pt>
    <dgm:pt modelId="{F19B56D5-199F-4864-931B-3B891BF83E49}" type="pres">
      <dgm:prSet presAssocID="{B63172D8-884A-49E3-AB5E-DE466667B543}" presName="parentLeftMargin" presStyleLbl="node1" presStyleIdx="1" presStyleCnt="3"/>
      <dgm:spPr/>
    </dgm:pt>
    <dgm:pt modelId="{5AEC9514-A69E-401D-9444-09138EC651DA}" type="pres">
      <dgm:prSet presAssocID="{B63172D8-884A-49E3-AB5E-DE466667B543}" presName="parentText" presStyleLbl="node1" presStyleIdx="2" presStyleCnt="3" custScaleX="142857">
        <dgm:presLayoutVars>
          <dgm:chMax val="0"/>
          <dgm:bulletEnabled val="1"/>
        </dgm:presLayoutVars>
      </dgm:prSet>
      <dgm:spPr/>
    </dgm:pt>
    <dgm:pt modelId="{8B4A8935-A30F-4A92-9621-665893761B45}" type="pres">
      <dgm:prSet presAssocID="{B63172D8-884A-49E3-AB5E-DE466667B543}" presName="negativeSpace" presStyleCnt="0"/>
      <dgm:spPr/>
    </dgm:pt>
    <dgm:pt modelId="{745DB0F3-FA1E-4C8B-955C-A06872030771}" type="pres">
      <dgm:prSet presAssocID="{B63172D8-884A-49E3-AB5E-DE466667B54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B7F941C-46E7-478D-8782-FC3843EB6635}" srcId="{9C1A7A6A-8949-4EC6-9BBF-14C51BE00960}" destId="{234918AB-E0AD-44F0-88F4-67C32BDEC320}" srcOrd="0" destOrd="0" parTransId="{6341C2C5-3460-4F6A-9198-89ED68819131}" sibTransId="{4356C0CD-8322-460F-A4FD-3E0EBF7CEC03}"/>
    <dgm:cxn modelId="{533DD21F-EC31-4FFE-914D-B9E007ED279E}" type="presOf" srcId="{234918AB-E0AD-44F0-88F4-67C32BDEC320}" destId="{69CA50AE-BD75-4A54-AE6A-89F9F792CAD2}" srcOrd="1" destOrd="0" presId="urn:microsoft.com/office/officeart/2005/8/layout/list1"/>
    <dgm:cxn modelId="{70AE6F21-6F25-4A4D-BD5F-F509B3F6CB1C}" srcId="{9C1A7A6A-8949-4EC6-9BBF-14C51BE00960}" destId="{B63172D8-884A-49E3-AB5E-DE466667B543}" srcOrd="2" destOrd="0" parTransId="{C57A9915-5CCF-4A59-8EEB-EBC3269D9C3B}" sibTransId="{BE980B5E-515F-4564-8AC4-F2D609CE9396}"/>
    <dgm:cxn modelId="{BB45A22C-B651-4D4E-B1D7-8756D5C4231F}" type="presOf" srcId="{819D6B4D-724E-440A-B01B-2442A1D3C7F7}" destId="{745DB0F3-FA1E-4C8B-955C-A06872030771}" srcOrd="0" destOrd="0" presId="urn:microsoft.com/office/officeart/2005/8/layout/list1"/>
    <dgm:cxn modelId="{AC97B261-0A73-43E1-9502-97BB7D0E550D}" type="presOf" srcId="{464AE8A1-3999-4734-9EE0-CEAF87268E41}" destId="{1573AD6C-B20B-48A6-8013-C87808D87B65}" srcOrd="0" destOrd="0" presId="urn:microsoft.com/office/officeart/2005/8/layout/list1"/>
    <dgm:cxn modelId="{67333C43-0C20-4B80-AA34-18B4396E071C}" type="presOf" srcId="{234918AB-E0AD-44F0-88F4-67C32BDEC320}" destId="{ABD481ED-35AA-4B32-B2EE-E02AF0A72D7F}" srcOrd="0" destOrd="0" presId="urn:microsoft.com/office/officeart/2005/8/layout/list1"/>
    <dgm:cxn modelId="{22967B6A-6490-4A6D-85D2-002D790A88AE}" type="presOf" srcId="{B63172D8-884A-49E3-AB5E-DE466667B543}" destId="{5AEC9514-A69E-401D-9444-09138EC651DA}" srcOrd="1" destOrd="0" presId="urn:microsoft.com/office/officeart/2005/8/layout/list1"/>
    <dgm:cxn modelId="{C347D66C-9DD3-4246-A91B-351022EE1598}" type="presOf" srcId="{C5548DF5-8CDF-40FF-9813-A2E20C8B3531}" destId="{5E5C3BBD-3047-4AA4-B6A7-11EF13F9B447}" srcOrd="0" destOrd="0" presId="urn:microsoft.com/office/officeart/2005/8/layout/list1"/>
    <dgm:cxn modelId="{AF36A687-3AED-4BA4-8DE0-E23CD06AF5B2}" srcId="{464AE8A1-3999-4734-9EE0-CEAF87268E41}" destId="{C5548DF5-8CDF-40FF-9813-A2E20C8B3531}" srcOrd="0" destOrd="0" parTransId="{BBA3A6EB-0DF5-4C8C-A176-B85016059701}" sibTransId="{8E64DA01-BAAA-4404-A308-8C34C7322727}"/>
    <dgm:cxn modelId="{29C1F8AC-45A8-41B8-9711-F8176E5980A6}" type="presOf" srcId="{464AE8A1-3999-4734-9EE0-CEAF87268E41}" destId="{D351A169-35EC-424C-9C3C-EAA38C51F1A7}" srcOrd="1" destOrd="0" presId="urn:microsoft.com/office/officeart/2005/8/layout/list1"/>
    <dgm:cxn modelId="{A80F90B5-7825-4225-817E-C5277A591F65}" srcId="{9C1A7A6A-8949-4EC6-9BBF-14C51BE00960}" destId="{464AE8A1-3999-4734-9EE0-CEAF87268E41}" srcOrd="1" destOrd="0" parTransId="{2E092812-9164-41A2-9B42-4393C64F88A3}" sibTransId="{48C3A6A9-6A2D-4229-AD4D-404C468CF320}"/>
    <dgm:cxn modelId="{A3C1BFBE-E4C3-4944-9E64-A05EEAFB1ACF}" type="presOf" srcId="{9C1A7A6A-8949-4EC6-9BBF-14C51BE00960}" destId="{F95ED857-7266-4892-909C-F2E7846B5FEC}" srcOrd="0" destOrd="0" presId="urn:microsoft.com/office/officeart/2005/8/layout/list1"/>
    <dgm:cxn modelId="{361CE2CC-87BC-4233-82EB-63AF7FBD3F0D}" type="presOf" srcId="{B63172D8-884A-49E3-AB5E-DE466667B543}" destId="{F19B56D5-199F-4864-931B-3B891BF83E49}" srcOrd="0" destOrd="0" presId="urn:microsoft.com/office/officeart/2005/8/layout/list1"/>
    <dgm:cxn modelId="{A66B24E8-459E-4C6C-880B-18B78CD469AB}" srcId="{B63172D8-884A-49E3-AB5E-DE466667B543}" destId="{819D6B4D-724E-440A-B01B-2442A1D3C7F7}" srcOrd="0" destOrd="0" parTransId="{8AE227AC-9164-42A0-89CD-B4848DD2BB7E}" sibTransId="{2EB51854-0888-49BC-82D4-1FAC008F8437}"/>
    <dgm:cxn modelId="{5324BB2C-AA4F-41D1-B7ED-B9AC0E4ADE2C}" type="presParOf" srcId="{F95ED857-7266-4892-909C-F2E7846B5FEC}" destId="{82362E6F-01A2-4816-9D2F-FB2DD330871A}" srcOrd="0" destOrd="0" presId="urn:microsoft.com/office/officeart/2005/8/layout/list1"/>
    <dgm:cxn modelId="{F5FE5CB4-3F75-4096-B05C-A633442F52BF}" type="presParOf" srcId="{82362E6F-01A2-4816-9D2F-FB2DD330871A}" destId="{ABD481ED-35AA-4B32-B2EE-E02AF0A72D7F}" srcOrd="0" destOrd="0" presId="urn:microsoft.com/office/officeart/2005/8/layout/list1"/>
    <dgm:cxn modelId="{B6E35B8E-065C-4BD9-84E6-DEF3ABE18C2E}" type="presParOf" srcId="{82362E6F-01A2-4816-9D2F-FB2DD330871A}" destId="{69CA50AE-BD75-4A54-AE6A-89F9F792CAD2}" srcOrd="1" destOrd="0" presId="urn:microsoft.com/office/officeart/2005/8/layout/list1"/>
    <dgm:cxn modelId="{F19C023D-0B6E-4222-857C-40EFBCA1B94E}" type="presParOf" srcId="{F95ED857-7266-4892-909C-F2E7846B5FEC}" destId="{9585CDA8-ACE9-4A6B-A856-E54DA8B8D374}" srcOrd="1" destOrd="0" presId="urn:microsoft.com/office/officeart/2005/8/layout/list1"/>
    <dgm:cxn modelId="{1E743E94-AA6F-4FDA-9195-6008FC37DD73}" type="presParOf" srcId="{F95ED857-7266-4892-909C-F2E7846B5FEC}" destId="{4867672D-0664-4E61-AEA3-52EF059E3518}" srcOrd="2" destOrd="0" presId="urn:microsoft.com/office/officeart/2005/8/layout/list1"/>
    <dgm:cxn modelId="{59C321D8-6C1A-4D5B-A58C-89C8DDFE2F97}" type="presParOf" srcId="{F95ED857-7266-4892-909C-F2E7846B5FEC}" destId="{86D06B20-6280-42D9-ACFB-F8899E9A2839}" srcOrd="3" destOrd="0" presId="urn:microsoft.com/office/officeart/2005/8/layout/list1"/>
    <dgm:cxn modelId="{A3A83702-C387-485D-971B-511EEB65C377}" type="presParOf" srcId="{F95ED857-7266-4892-909C-F2E7846B5FEC}" destId="{7F3DB1BB-F012-44AD-ABCC-14F9549AC5A9}" srcOrd="4" destOrd="0" presId="urn:microsoft.com/office/officeart/2005/8/layout/list1"/>
    <dgm:cxn modelId="{683150E3-43E4-4E48-9A63-CDE3C4D08C21}" type="presParOf" srcId="{7F3DB1BB-F012-44AD-ABCC-14F9549AC5A9}" destId="{1573AD6C-B20B-48A6-8013-C87808D87B65}" srcOrd="0" destOrd="0" presId="urn:microsoft.com/office/officeart/2005/8/layout/list1"/>
    <dgm:cxn modelId="{C947DC31-11EB-48A4-B505-7E3699F06B46}" type="presParOf" srcId="{7F3DB1BB-F012-44AD-ABCC-14F9549AC5A9}" destId="{D351A169-35EC-424C-9C3C-EAA38C51F1A7}" srcOrd="1" destOrd="0" presId="urn:microsoft.com/office/officeart/2005/8/layout/list1"/>
    <dgm:cxn modelId="{5BF961BA-F48E-4F30-AF7A-B469953CB582}" type="presParOf" srcId="{F95ED857-7266-4892-909C-F2E7846B5FEC}" destId="{A05AB250-FBCB-456E-BB1E-791E1DFF8902}" srcOrd="5" destOrd="0" presId="urn:microsoft.com/office/officeart/2005/8/layout/list1"/>
    <dgm:cxn modelId="{4C52280D-07A0-44B3-A9AA-92F19C6F573B}" type="presParOf" srcId="{F95ED857-7266-4892-909C-F2E7846B5FEC}" destId="{5E5C3BBD-3047-4AA4-B6A7-11EF13F9B447}" srcOrd="6" destOrd="0" presId="urn:microsoft.com/office/officeart/2005/8/layout/list1"/>
    <dgm:cxn modelId="{E368644D-DEAE-4F29-84CB-BDF3584CB28F}" type="presParOf" srcId="{F95ED857-7266-4892-909C-F2E7846B5FEC}" destId="{C4169EEA-443A-4E54-8BAA-783DBB0B8594}" srcOrd="7" destOrd="0" presId="urn:microsoft.com/office/officeart/2005/8/layout/list1"/>
    <dgm:cxn modelId="{304296C0-7B83-46FD-86A8-7A22856B575A}" type="presParOf" srcId="{F95ED857-7266-4892-909C-F2E7846B5FEC}" destId="{0A698065-D6F9-4DFD-91E3-BF2498C0A02A}" srcOrd="8" destOrd="0" presId="urn:microsoft.com/office/officeart/2005/8/layout/list1"/>
    <dgm:cxn modelId="{5FBBB15E-0B14-4CF1-AF0A-4F1F3B97992B}" type="presParOf" srcId="{0A698065-D6F9-4DFD-91E3-BF2498C0A02A}" destId="{F19B56D5-199F-4864-931B-3B891BF83E49}" srcOrd="0" destOrd="0" presId="urn:microsoft.com/office/officeart/2005/8/layout/list1"/>
    <dgm:cxn modelId="{195DAFCF-C68F-4A14-99E9-E01A776B732A}" type="presParOf" srcId="{0A698065-D6F9-4DFD-91E3-BF2498C0A02A}" destId="{5AEC9514-A69E-401D-9444-09138EC651DA}" srcOrd="1" destOrd="0" presId="urn:microsoft.com/office/officeart/2005/8/layout/list1"/>
    <dgm:cxn modelId="{9BA04446-69B4-493F-A246-733103DD9E0E}" type="presParOf" srcId="{F95ED857-7266-4892-909C-F2E7846B5FEC}" destId="{8B4A8935-A30F-4A92-9621-665893761B45}" srcOrd="9" destOrd="0" presId="urn:microsoft.com/office/officeart/2005/8/layout/list1"/>
    <dgm:cxn modelId="{DD28F4E1-DF93-491B-823D-8BAE4A990444}" type="presParOf" srcId="{F95ED857-7266-4892-909C-F2E7846B5FEC}" destId="{745DB0F3-FA1E-4C8B-955C-A0687203077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7672D-0664-4E61-AEA3-52EF059E3518}">
      <dsp:nvSpPr>
        <dsp:cNvPr id="0" name=""/>
        <dsp:cNvSpPr/>
      </dsp:nvSpPr>
      <dsp:spPr>
        <a:xfrm>
          <a:off x="0" y="476136"/>
          <a:ext cx="5844154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A50AE-BD75-4A54-AE6A-89F9F792CAD2}">
      <dsp:nvSpPr>
        <dsp:cNvPr id="0" name=""/>
        <dsp:cNvSpPr/>
      </dsp:nvSpPr>
      <dsp:spPr>
        <a:xfrm>
          <a:off x="295134" y="57619"/>
          <a:ext cx="5617457" cy="8613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>
              <a:solidFill>
                <a:schemeClr val="tx1"/>
              </a:solidFill>
            </a:rPr>
            <a:t>一、把握发展趋势 </a:t>
          </a:r>
          <a:r>
            <a:rPr lang="en-US" altLang="zh-CN" sz="3200" b="1" kern="1200" dirty="0">
              <a:solidFill>
                <a:schemeClr val="tx1"/>
              </a:solidFill>
            </a:rPr>
            <a:t>—— </a:t>
          </a:r>
          <a:r>
            <a:rPr lang="zh-CN" altLang="en-US" sz="3200" b="1" kern="1200" dirty="0">
              <a:solidFill>
                <a:schemeClr val="tx1"/>
              </a:solidFill>
            </a:rPr>
            <a:t>前提</a:t>
          </a:r>
        </a:p>
      </dsp:txBody>
      <dsp:txXfrm>
        <a:off x="337180" y="99665"/>
        <a:ext cx="5533365" cy="777224"/>
      </dsp:txXfrm>
    </dsp:sp>
    <dsp:sp modelId="{5E5C3BBD-3047-4AA4-B6A7-11EF13F9B447}">
      <dsp:nvSpPr>
        <dsp:cNvPr id="0" name=""/>
        <dsp:cNvSpPr/>
      </dsp:nvSpPr>
      <dsp:spPr>
        <a:xfrm>
          <a:off x="0" y="1836936"/>
          <a:ext cx="5914238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11" tIns="624840" rIns="459011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3000" kern="1200" dirty="0"/>
        </a:p>
      </dsp:txBody>
      <dsp:txXfrm>
        <a:off x="0" y="1836936"/>
        <a:ext cx="5914238" cy="756000"/>
      </dsp:txXfrm>
    </dsp:sp>
    <dsp:sp modelId="{D351A169-35EC-424C-9C3C-EAA38C51F1A7}">
      <dsp:nvSpPr>
        <dsp:cNvPr id="0" name=""/>
        <dsp:cNvSpPr/>
      </dsp:nvSpPr>
      <dsp:spPr>
        <a:xfrm>
          <a:off x="281561" y="1394136"/>
          <a:ext cx="563122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0" kern="1200" dirty="0">
              <a:solidFill>
                <a:schemeClr val="tx1">
                  <a:lumMod val="65000"/>
                  <a:lumOff val="35000"/>
                </a:schemeClr>
              </a:solidFill>
            </a:rPr>
            <a:t>二、更新发展观念 </a:t>
          </a:r>
          <a:r>
            <a:rPr lang="en-US" altLang="zh-CN" sz="3200" b="0" kern="1200" dirty="0">
              <a:solidFill>
                <a:schemeClr val="tx1">
                  <a:lumMod val="65000"/>
                  <a:lumOff val="35000"/>
                </a:schemeClr>
              </a:solidFill>
            </a:rPr>
            <a:t>—— </a:t>
          </a:r>
          <a:r>
            <a:rPr lang="zh-CN" altLang="en-US" sz="3200" b="0" kern="1200" dirty="0">
              <a:solidFill>
                <a:schemeClr val="tx1">
                  <a:lumMod val="65000"/>
                  <a:lumOff val="35000"/>
                </a:schemeClr>
              </a:solidFill>
            </a:rPr>
            <a:t>先导</a:t>
          </a:r>
        </a:p>
      </dsp:txBody>
      <dsp:txXfrm>
        <a:off x="324792" y="1437367"/>
        <a:ext cx="5544764" cy="799138"/>
      </dsp:txXfrm>
    </dsp:sp>
    <dsp:sp modelId="{745DB0F3-FA1E-4C8B-955C-A06872030771}">
      <dsp:nvSpPr>
        <dsp:cNvPr id="0" name=""/>
        <dsp:cNvSpPr/>
      </dsp:nvSpPr>
      <dsp:spPr>
        <a:xfrm>
          <a:off x="0" y="3197736"/>
          <a:ext cx="5914238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11" tIns="624840" rIns="459011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3000" kern="1200" dirty="0"/>
        </a:p>
      </dsp:txBody>
      <dsp:txXfrm>
        <a:off x="0" y="3197736"/>
        <a:ext cx="5914238" cy="756000"/>
      </dsp:txXfrm>
    </dsp:sp>
    <dsp:sp modelId="{5AEC9514-A69E-401D-9444-09138EC651DA}">
      <dsp:nvSpPr>
        <dsp:cNvPr id="0" name=""/>
        <dsp:cNvSpPr/>
      </dsp:nvSpPr>
      <dsp:spPr>
        <a:xfrm>
          <a:off x="281561" y="2754936"/>
          <a:ext cx="563122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0" kern="1200" dirty="0">
              <a:solidFill>
                <a:schemeClr val="tx1">
                  <a:lumMod val="65000"/>
                  <a:lumOff val="35000"/>
                </a:schemeClr>
              </a:solidFill>
            </a:rPr>
            <a:t>三、明晰发展定位 </a:t>
          </a:r>
          <a:r>
            <a:rPr lang="en-US" altLang="zh-CN" sz="3200" b="0" kern="1200" dirty="0">
              <a:solidFill>
                <a:schemeClr val="tx1">
                  <a:lumMod val="65000"/>
                  <a:lumOff val="35000"/>
                </a:schemeClr>
              </a:solidFill>
            </a:rPr>
            <a:t>—— </a:t>
          </a:r>
          <a:r>
            <a:rPr lang="zh-CN" altLang="en-US" sz="3200" b="0" kern="1200" dirty="0">
              <a:solidFill>
                <a:schemeClr val="tx1">
                  <a:lumMod val="65000"/>
                  <a:lumOff val="35000"/>
                </a:schemeClr>
              </a:solidFill>
            </a:rPr>
            <a:t>基础</a:t>
          </a:r>
        </a:p>
      </dsp:txBody>
      <dsp:txXfrm>
        <a:off x="324792" y="2798167"/>
        <a:ext cx="5544764" cy="7991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7672D-0664-4E61-AEA3-52EF059E3518}">
      <dsp:nvSpPr>
        <dsp:cNvPr id="0" name=""/>
        <dsp:cNvSpPr/>
      </dsp:nvSpPr>
      <dsp:spPr>
        <a:xfrm>
          <a:off x="0" y="476136"/>
          <a:ext cx="5844154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A50AE-BD75-4A54-AE6A-89F9F792CAD2}">
      <dsp:nvSpPr>
        <dsp:cNvPr id="0" name=""/>
        <dsp:cNvSpPr/>
      </dsp:nvSpPr>
      <dsp:spPr>
        <a:xfrm>
          <a:off x="295134" y="57619"/>
          <a:ext cx="5617457" cy="8613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一、把握发展趋势 </a:t>
          </a:r>
          <a:r>
            <a:rPr lang="en-US" altLang="zh-CN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—— </a:t>
          </a: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前提</a:t>
          </a:r>
        </a:p>
      </dsp:txBody>
      <dsp:txXfrm>
        <a:off x="337180" y="99665"/>
        <a:ext cx="5533365" cy="777224"/>
      </dsp:txXfrm>
    </dsp:sp>
    <dsp:sp modelId="{5E5C3BBD-3047-4AA4-B6A7-11EF13F9B447}">
      <dsp:nvSpPr>
        <dsp:cNvPr id="0" name=""/>
        <dsp:cNvSpPr/>
      </dsp:nvSpPr>
      <dsp:spPr>
        <a:xfrm>
          <a:off x="0" y="1836936"/>
          <a:ext cx="5914238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11" tIns="624840" rIns="459011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3000" kern="1200" dirty="0"/>
        </a:p>
      </dsp:txBody>
      <dsp:txXfrm>
        <a:off x="0" y="1836936"/>
        <a:ext cx="5914238" cy="756000"/>
      </dsp:txXfrm>
    </dsp:sp>
    <dsp:sp modelId="{D351A169-35EC-424C-9C3C-EAA38C51F1A7}">
      <dsp:nvSpPr>
        <dsp:cNvPr id="0" name=""/>
        <dsp:cNvSpPr/>
      </dsp:nvSpPr>
      <dsp:spPr>
        <a:xfrm>
          <a:off x="281561" y="1394136"/>
          <a:ext cx="563122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>
              <a:solidFill>
                <a:srgbClr val="000000"/>
              </a:solidFill>
              <a:latin typeface="Century Gothic"/>
              <a:ea typeface="微软雅黑"/>
              <a:cs typeface="+mn-cs"/>
            </a:rPr>
            <a:t>二、更新发展观念 </a:t>
          </a:r>
          <a:r>
            <a:rPr lang="en-US" altLang="zh-CN" sz="3200" b="1" kern="1200" dirty="0">
              <a:solidFill>
                <a:srgbClr val="000000"/>
              </a:solidFill>
              <a:latin typeface="Century Gothic"/>
              <a:ea typeface="微软雅黑"/>
              <a:cs typeface="+mn-cs"/>
            </a:rPr>
            <a:t>—— </a:t>
          </a:r>
          <a:r>
            <a:rPr lang="zh-CN" altLang="en-US" sz="3200" b="1" kern="1200" dirty="0">
              <a:solidFill>
                <a:srgbClr val="000000"/>
              </a:solidFill>
              <a:latin typeface="Century Gothic"/>
              <a:ea typeface="微软雅黑"/>
              <a:cs typeface="+mn-cs"/>
            </a:rPr>
            <a:t>先导</a:t>
          </a:r>
        </a:p>
      </dsp:txBody>
      <dsp:txXfrm>
        <a:off x="324792" y="1437367"/>
        <a:ext cx="5544764" cy="799138"/>
      </dsp:txXfrm>
    </dsp:sp>
    <dsp:sp modelId="{745DB0F3-FA1E-4C8B-955C-A06872030771}">
      <dsp:nvSpPr>
        <dsp:cNvPr id="0" name=""/>
        <dsp:cNvSpPr/>
      </dsp:nvSpPr>
      <dsp:spPr>
        <a:xfrm>
          <a:off x="0" y="3197736"/>
          <a:ext cx="5914238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11" tIns="624840" rIns="459011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3000" kern="1200" dirty="0"/>
        </a:p>
      </dsp:txBody>
      <dsp:txXfrm>
        <a:off x="0" y="3197736"/>
        <a:ext cx="5914238" cy="756000"/>
      </dsp:txXfrm>
    </dsp:sp>
    <dsp:sp modelId="{5AEC9514-A69E-401D-9444-09138EC651DA}">
      <dsp:nvSpPr>
        <dsp:cNvPr id="0" name=""/>
        <dsp:cNvSpPr/>
      </dsp:nvSpPr>
      <dsp:spPr>
        <a:xfrm>
          <a:off x="281561" y="2754936"/>
          <a:ext cx="563122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0" kern="1200" dirty="0">
              <a:solidFill>
                <a:schemeClr val="tx1">
                  <a:lumMod val="65000"/>
                  <a:lumOff val="35000"/>
                </a:schemeClr>
              </a:solidFill>
            </a:rPr>
            <a:t>三、明晰发展定位 </a:t>
          </a:r>
          <a:r>
            <a:rPr lang="en-US" altLang="zh-CN" sz="3200" b="0" kern="1200" dirty="0">
              <a:solidFill>
                <a:schemeClr val="tx1">
                  <a:lumMod val="65000"/>
                  <a:lumOff val="35000"/>
                </a:schemeClr>
              </a:solidFill>
            </a:rPr>
            <a:t>—— </a:t>
          </a:r>
          <a:r>
            <a:rPr lang="zh-CN" altLang="en-US" sz="3200" b="0" kern="1200" dirty="0">
              <a:solidFill>
                <a:schemeClr val="tx1">
                  <a:lumMod val="65000"/>
                  <a:lumOff val="35000"/>
                </a:schemeClr>
              </a:solidFill>
            </a:rPr>
            <a:t>基础</a:t>
          </a:r>
        </a:p>
      </dsp:txBody>
      <dsp:txXfrm>
        <a:off x="324792" y="2798167"/>
        <a:ext cx="5544764" cy="7991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7672D-0664-4E61-AEA3-52EF059E3518}">
      <dsp:nvSpPr>
        <dsp:cNvPr id="0" name=""/>
        <dsp:cNvSpPr/>
      </dsp:nvSpPr>
      <dsp:spPr>
        <a:xfrm>
          <a:off x="0" y="476136"/>
          <a:ext cx="5844154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A50AE-BD75-4A54-AE6A-89F9F792CAD2}">
      <dsp:nvSpPr>
        <dsp:cNvPr id="0" name=""/>
        <dsp:cNvSpPr/>
      </dsp:nvSpPr>
      <dsp:spPr>
        <a:xfrm>
          <a:off x="295134" y="57619"/>
          <a:ext cx="5617457" cy="8613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一、把握发展趋势 </a:t>
          </a:r>
          <a:r>
            <a:rPr lang="en-US" altLang="zh-CN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—— </a:t>
          </a: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前提</a:t>
          </a:r>
        </a:p>
      </dsp:txBody>
      <dsp:txXfrm>
        <a:off x="337180" y="99665"/>
        <a:ext cx="5533365" cy="777224"/>
      </dsp:txXfrm>
    </dsp:sp>
    <dsp:sp modelId="{5E5C3BBD-3047-4AA4-B6A7-11EF13F9B447}">
      <dsp:nvSpPr>
        <dsp:cNvPr id="0" name=""/>
        <dsp:cNvSpPr/>
      </dsp:nvSpPr>
      <dsp:spPr>
        <a:xfrm>
          <a:off x="0" y="1836936"/>
          <a:ext cx="5914238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11" tIns="624840" rIns="459011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3000" kern="1200" dirty="0"/>
        </a:p>
      </dsp:txBody>
      <dsp:txXfrm>
        <a:off x="0" y="1836936"/>
        <a:ext cx="5914238" cy="756000"/>
      </dsp:txXfrm>
    </dsp:sp>
    <dsp:sp modelId="{D351A169-35EC-424C-9C3C-EAA38C51F1A7}">
      <dsp:nvSpPr>
        <dsp:cNvPr id="0" name=""/>
        <dsp:cNvSpPr/>
      </dsp:nvSpPr>
      <dsp:spPr>
        <a:xfrm>
          <a:off x="281561" y="1394136"/>
          <a:ext cx="563122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二、更新发展观念 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——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先导</a:t>
          </a:r>
        </a:p>
      </dsp:txBody>
      <dsp:txXfrm>
        <a:off x="324792" y="1437367"/>
        <a:ext cx="5544764" cy="799138"/>
      </dsp:txXfrm>
    </dsp:sp>
    <dsp:sp modelId="{745DB0F3-FA1E-4C8B-955C-A06872030771}">
      <dsp:nvSpPr>
        <dsp:cNvPr id="0" name=""/>
        <dsp:cNvSpPr/>
      </dsp:nvSpPr>
      <dsp:spPr>
        <a:xfrm>
          <a:off x="0" y="3197736"/>
          <a:ext cx="5914238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11" tIns="624840" rIns="459011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3000" kern="1200" dirty="0"/>
        </a:p>
      </dsp:txBody>
      <dsp:txXfrm>
        <a:off x="0" y="3197736"/>
        <a:ext cx="5914238" cy="756000"/>
      </dsp:txXfrm>
    </dsp:sp>
    <dsp:sp modelId="{5AEC9514-A69E-401D-9444-09138EC651DA}">
      <dsp:nvSpPr>
        <dsp:cNvPr id="0" name=""/>
        <dsp:cNvSpPr/>
      </dsp:nvSpPr>
      <dsp:spPr>
        <a:xfrm>
          <a:off x="281561" y="2754936"/>
          <a:ext cx="563122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>
              <a:solidFill>
                <a:srgbClr val="000000"/>
              </a:solidFill>
              <a:latin typeface="Century Gothic"/>
              <a:ea typeface="微软雅黑"/>
              <a:cs typeface="+mn-cs"/>
            </a:rPr>
            <a:t>三、明晰发展定位 </a:t>
          </a:r>
          <a:r>
            <a:rPr lang="en-US" altLang="zh-CN" sz="3200" b="1" kern="1200" dirty="0">
              <a:solidFill>
                <a:srgbClr val="000000"/>
              </a:solidFill>
              <a:latin typeface="Century Gothic"/>
              <a:ea typeface="微软雅黑"/>
              <a:cs typeface="+mn-cs"/>
            </a:rPr>
            <a:t>—— </a:t>
          </a:r>
          <a:r>
            <a:rPr lang="zh-CN" altLang="en-US" sz="3200" b="1" kern="1200" dirty="0">
              <a:solidFill>
                <a:srgbClr val="000000"/>
              </a:solidFill>
              <a:latin typeface="Century Gothic"/>
              <a:ea typeface="微软雅黑"/>
              <a:cs typeface="+mn-cs"/>
            </a:rPr>
            <a:t>基础</a:t>
          </a:r>
        </a:p>
      </dsp:txBody>
      <dsp:txXfrm>
        <a:off x="324792" y="2798167"/>
        <a:ext cx="5544764" cy="7991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7672D-0664-4E61-AEA3-52EF059E3518}">
      <dsp:nvSpPr>
        <dsp:cNvPr id="0" name=""/>
        <dsp:cNvSpPr/>
      </dsp:nvSpPr>
      <dsp:spPr>
        <a:xfrm>
          <a:off x="0" y="476136"/>
          <a:ext cx="5844154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A50AE-BD75-4A54-AE6A-89F9F792CAD2}">
      <dsp:nvSpPr>
        <dsp:cNvPr id="0" name=""/>
        <dsp:cNvSpPr/>
      </dsp:nvSpPr>
      <dsp:spPr>
        <a:xfrm>
          <a:off x="295134" y="57619"/>
          <a:ext cx="5617457" cy="8613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一</a:t>
          </a:r>
          <a:r>
            <a:rPr lang="en-US" altLang="zh-CN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. </a:t>
          </a: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把握发展趋势 </a:t>
          </a:r>
          <a:r>
            <a:rPr lang="en-US" altLang="zh-CN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—— </a:t>
          </a:r>
          <a:r>
            <a:rPr lang="zh-CN" altLang="en-US" sz="3200" b="0" kern="1200" dirty="0">
              <a:solidFill>
                <a:srgbClr val="000000">
                  <a:lumMod val="65000"/>
                  <a:lumOff val="35000"/>
                </a:srgbClr>
              </a:solidFill>
              <a:latin typeface="Century Gothic"/>
              <a:ea typeface="微软雅黑"/>
              <a:cs typeface="+mn-cs"/>
            </a:rPr>
            <a:t>前提</a:t>
          </a:r>
        </a:p>
      </dsp:txBody>
      <dsp:txXfrm>
        <a:off x="337180" y="99665"/>
        <a:ext cx="5533365" cy="777224"/>
      </dsp:txXfrm>
    </dsp:sp>
    <dsp:sp modelId="{5E5C3BBD-3047-4AA4-B6A7-11EF13F9B447}">
      <dsp:nvSpPr>
        <dsp:cNvPr id="0" name=""/>
        <dsp:cNvSpPr/>
      </dsp:nvSpPr>
      <dsp:spPr>
        <a:xfrm>
          <a:off x="0" y="1836936"/>
          <a:ext cx="5914238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11" tIns="624840" rIns="459011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3000" kern="1200" dirty="0"/>
        </a:p>
      </dsp:txBody>
      <dsp:txXfrm>
        <a:off x="0" y="1836936"/>
        <a:ext cx="5914238" cy="756000"/>
      </dsp:txXfrm>
    </dsp:sp>
    <dsp:sp modelId="{D351A169-35EC-424C-9C3C-EAA38C51F1A7}">
      <dsp:nvSpPr>
        <dsp:cNvPr id="0" name=""/>
        <dsp:cNvSpPr/>
      </dsp:nvSpPr>
      <dsp:spPr>
        <a:xfrm>
          <a:off x="281561" y="1394136"/>
          <a:ext cx="563122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二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.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更新发展观念 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——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先导</a:t>
          </a:r>
        </a:p>
      </dsp:txBody>
      <dsp:txXfrm>
        <a:off x="324792" y="1437367"/>
        <a:ext cx="5544764" cy="799138"/>
      </dsp:txXfrm>
    </dsp:sp>
    <dsp:sp modelId="{745DB0F3-FA1E-4C8B-955C-A06872030771}">
      <dsp:nvSpPr>
        <dsp:cNvPr id="0" name=""/>
        <dsp:cNvSpPr/>
      </dsp:nvSpPr>
      <dsp:spPr>
        <a:xfrm>
          <a:off x="0" y="3197736"/>
          <a:ext cx="5914238" cy="756000"/>
        </a:xfrm>
        <a:prstGeom prst="rect">
          <a:avLst/>
        </a:prstGeom>
        <a:solidFill>
          <a:schemeClr val="bg1">
            <a:lumMod val="65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011" tIns="624840" rIns="459011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3000" kern="1200" dirty="0"/>
        </a:p>
      </dsp:txBody>
      <dsp:txXfrm>
        <a:off x="0" y="3197736"/>
        <a:ext cx="5914238" cy="756000"/>
      </dsp:txXfrm>
    </dsp:sp>
    <dsp:sp modelId="{5AEC9514-A69E-401D-9444-09138EC651DA}">
      <dsp:nvSpPr>
        <dsp:cNvPr id="0" name=""/>
        <dsp:cNvSpPr/>
      </dsp:nvSpPr>
      <dsp:spPr>
        <a:xfrm>
          <a:off x="281561" y="2754936"/>
          <a:ext cx="5631226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81" tIns="0" rIns="156481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三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.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明晰发展定位 </a:t>
          </a:r>
          <a:r>
            <a:rPr kumimoji="0" lang="en-US" altLang="zh-CN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—— </a:t>
          </a:r>
          <a:r>
            <a:rPr kumimoji="0" lang="zh-CN" altLang="en-US" sz="3200" b="0" i="0" u="none" strike="noStrike" kern="1200" cap="none" spc="0" normalizeH="0" baseline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rPr>
            <a:t>基础</a:t>
          </a:r>
        </a:p>
      </dsp:txBody>
      <dsp:txXfrm>
        <a:off x="324792" y="2798167"/>
        <a:ext cx="5544764" cy="799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871BB-FC01-4CE3-958D-FFFE2B3CD5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4B60B-396C-407B-993E-117D11CD672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1E63-6347-BD4F-A808-7F54FA34CE7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EDE8F-5748-564A-B104-45C8D63442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11EDE8F-5748-564A-B104-45C8D6344219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11EDE8F-5748-564A-B104-45C8D6344219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11EDE8F-5748-564A-B104-45C8D6344219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11EDE8F-5748-564A-B104-45C8D6344219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11EDE8F-5748-564A-B104-45C8D6344219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11EDE8F-5748-564A-B104-45C8D6344219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 userDrawn="1"/>
        </p:nvSpPr>
        <p:spPr>
          <a:xfrm flipH="1">
            <a:off x="2060245" y="2042694"/>
            <a:ext cx="1975981" cy="441731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 userDrawn="1"/>
        </p:nvSpPr>
        <p:spPr>
          <a:xfrm flipV="1">
            <a:off x="8029392" y="4225726"/>
            <a:ext cx="1975981" cy="441731"/>
          </a:xfrm>
          <a:prstGeom prst="triangle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l="2266" t="12948" r="2266" b="10678"/>
          <a:stretch>
            <a:fillRect/>
          </a:stretch>
        </p:blipFill>
        <p:spPr>
          <a:xfrm>
            <a:off x="2970144" y="393700"/>
            <a:ext cx="6070600" cy="6070600"/>
          </a:xfrm>
          <a:prstGeom prst="ellipse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2068945" y="2579653"/>
            <a:ext cx="7915563" cy="15537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2970213" y="2776538"/>
            <a:ext cx="6003925" cy="13128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/>
            </a:lvl1pPr>
          </a:lstStyle>
          <a:p>
            <a:pPr algn="ctr"/>
            <a:endParaRPr lang="en-US" altLang="zh-CN" sz="4800" b="1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3704299" y="4477968"/>
            <a:ext cx="4783401" cy="305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aseline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endParaRPr lang="en-US" altLang="zh-CN" dirty="0"/>
          </a:p>
        </p:txBody>
      </p:sp>
      <p:sp>
        <p:nvSpPr>
          <p:cNvPr id="12" name="文本占位符 10"/>
          <p:cNvSpPr>
            <a:spLocks noGrp="1"/>
          </p:cNvSpPr>
          <p:nvPr>
            <p:ph type="body" sz="quarter" idx="12"/>
          </p:nvPr>
        </p:nvSpPr>
        <p:spPr>
          <a:xfrm>
            <a:off x="3704299" y="4789519"/>
            <a:ext cx="4783401" cy="305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aseline="0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t="868" r="31950" b="94516"/>
          <a:stretch>
            <a:fillRect/>
          </a:stretch>
        </p:blipFill>
        <p:spPr>
          <a:xfrm>
            <a:off x="9000067" y="3429000"/>
            <a:ext cx="3191933" cy="342900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614224" y="0"/>
            <a:ext cx="9859818" cy="7389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32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762000" y="0"/>
            <a:ext cx="5079999" cy="541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cs typeface="Segoe UI Light" panose="020B0502040204020203"/>
              </a:rPr>
              <a:t>Century Gothic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defTabSz="6096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charset="-122"/>
                <a:cs typeface="Segoe UI Light" panose="020B0502040204020203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charset="-122"/>
              <a:cs typeface="Segoe UI Light" panose="020B0502040204020203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panose="020B0502040204020203" charset="0"/>
                <a:ea typeface="Segoe UI Light" panose="020B0502040204020203" charset="0"/>
                <a:cs typeface="Segoe UI Light" panose="020B0502040204020203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六项目录">
    <p:bg>
      <p:bgPr>
        <a:pattFill prst="pct80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组合 243"/>
          <p:cNvGrpSpPr/>
          <p:nvPr userDrawn="1"/>
        </p:nvGrpSpPr>
        <p:grpSpPr>
          <a:xfrm>
            <a:off x="592204" y="1418405"/>
            <a:ext cx="3785832" cy="3781667"/>
            <a:chOff x="1467630" y="880533"/>
            <a:chExt cx="4512778" cy="4825852"/>
          </a:xfrm>
        </p:grpSpPr>
        <p:grpSp>
          <p:nvGrpSpPr>
            <p:cNvPr id="2" name="组合 1"/>
            <p:cNvGrpSpPr/>
            <p:nvPr userDrawn="1"/>
          </p:nvGrpSpPr>
          <p:grpSpPr>
            <a:xfrm>
              <a:off x="1467630" y="880533"/>
              <a:ext cx="4512778" cy="4825852"/>
              <a:chOff x="896472" y="1429908"/>
              <a:chExt cx="3381368" cy="3615952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896472" y="2699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39" name="等腰三角形 23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0" name="椭圆 23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1" name="椭圆 24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2" name="椭圆 24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" name="组合 3"/>
              <p:cNvGrpSpPr/>
              <p:nvPr/>
            </p:nvGrpSpPr>
            <p:grpSpPr>
              <a:xfrm>
                <a:off x="907337" y="253414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35" name="等腰三角形 23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6" name="椭圆 23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7" name="椭圆 23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8" name="椭圆 23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" name="组合 4"/>
              <p:cNvGrpSpPr/>
              <p:nvPr/>
            </p:nvGrpSpPr>
            <p:grpSpPr>
              <a:xfrm>
                <a:off x="939746" y="23712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31" name="等腰三角形 23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2" name="椭圆 23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3" name="椭圆 23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4" name="椭圆 23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993145" y="221390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27" name="等腰三角形 22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8" name="椭圆 22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9" name="椭圆 22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0" name="椭圆 22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1066620" y="2064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23" name="等腰三角形 22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4" name="椭圆 22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5" name="椭圆 22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6" name="椭圆 22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1158913" y="1926781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19" name="等腰三角形 21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0" name="椭圆 21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1" name="椭圆 22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2" name="椭圆 22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1268446" y="1801882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15" name="等腰三角形 21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6" name="椭圆 21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7" name="椭圆 21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8" name="椭圆 21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1393345" y="1692349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11" name="等腰三角形 21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2" name="椭圆 21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3" name="椭圆 21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4" name="椭圆 21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1531472" y="160005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07" name="等腰三角形 20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8" name="椭圆 20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9" name="椭圆 20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0" name="椭圆 20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1680464" y="1526581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03" name="等腰三角形 20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椭圆 20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椭圆 20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6" name="椭圆 20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>
                <a:off x="1837772" y="1473182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99" name="等腰三角形 19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0" name="椭圆 19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1" name="椭圆 20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椭圆 20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2000704" y="1440773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95" name="等腰三角形 19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6" name="椭圆 19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7" name="椭圆 19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8" name="椭圆 19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5" name="组合 14"/>
              <p:cNvGrpSpPr/>
              <p:nvPr/>
            </p:nvGrpSpPr>
            <p:grpSpPr>
              <a:xfrm>
                <a:off x="2166472" y="1429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91" name="等腰三角形 19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2" name="椭圆 19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3" name="椭圆 19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4" name="椭圆 19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332240" y="1440773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87" name="等腰三角形 18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8" name="椭圆 18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9" name="椭圆 18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0" name="椭圆 18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2495172" y="1473182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83" name="等腰三角形 18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4" name="椭圆 18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5" name="椭圆 18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6" name="椭圆 18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2652480" y="1526581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79" name="等腰三角形 17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0" name="椭圆 17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1" name="椭圆 18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2" name="椭圆 18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9" name="组合 18"/>
              <p:cNvGrpSpPr/>
              <p:nvPr/>
            </p:nvGrpSpPr>
            <p:grpSpPr>
              <a:xfrm>
                <a:off x="2801472" y="160005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75" name="等腰三角形 17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6" name="椭圆 17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7" name="椭圆 17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8" name="椭圆 17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2939599" y="1692349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71" name="等腰三角形 17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2" name="椭圆 17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3" name="椭圆 17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4" name="椭圆 17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3064498" y="1801882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67" name="等腰三角形 16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8" name="椭圆 16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9" name="椭圆 16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0" name="椭圆 16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3174031" y="1926781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63" name="等腰三角形 16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4" name="椭圆 16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5" name="椭圆 16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6" name="椭圆 16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3" name="组合 22"/>
              <p:cNvGrpSpPr/>
              <p:nvPr/>
            </p:nvGrpSpPr>
            <p:grpSpPr>
              <a:xfrm>
                <a:off x="3266324" y="2064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59" name="等腰三角形 15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0" name="椭圆 15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1" name="椭圆 16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2" name="椭圆 16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3339799" y="221390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55" name="等腰三角形 15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6" name="椭圆 15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7" name="椭圆 15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8" name="椭圆 15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3393198" y="23712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51" name="等腰三角形 15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2" name="椭圆 15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3" name="椭圆 15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4" name="椭圆 15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" name="组合 25"/>
              <p:cNvGrpSpPr/>
              <p:nvPr/>
            </p:nvGrpSpPr>
            <p:grpSpPr>
              <a:xfrm>
                <a:off x="3425607" y="253414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47" name="等腰三角形 14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8" name="椭圆 14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9" name="椭圆 14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0" name="椭圆 14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3436472" y="2699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43" name="等腰三角形 14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4" name="椭圆 14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5" name="椭圆 14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6" name="椭圆 14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3425607" y="286567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39" name="等腰三角形 13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" name="椭圆 13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椭圆 14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2" name="椭圆 14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3393198" y="3028609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35" name="等腰三角形 13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6" name="椭圆 13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7" name="椭圆 13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" name="椭圆 13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3339799" y="318591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31" name="等腰三角形 13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椭圆 13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椭圆 13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4" name="椭圆 13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30"/>
              <p:cNvGrpSpPr/>
              <p:nvPr/>
            </p:nvGrpSpPr>
            <p:grpSpPr>
              <a:xfrm>
                <a:off x="3266324" y="3334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27" name="等腰三角形 12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椭圆 12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椭圆 12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2" name="组合 31"/>
              <p:cNvGrpSpPr/>
              <p:nvPr/>
            </p:nvGrpSpPr>
            <p:grpSpPr>
              <a:xfrm>
                <a:off x="3174031" y="3473035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23" name="等腰三角形 12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椭圆 12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>
                <a:off x="3064498" y="3597934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19" name="等腰三角形 11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椭圆 11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椭圆 12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2" name="椭圆 12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2939599" y="3707467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15" name="等腰三角形 11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椭圆 11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椭圆 11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椭圆 11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5" name="组合 34"/>
              <p:cNvGrpSpPr/>
              <p:nvPr/>
            </p:nvGrpSpPr>
            <p:grpSpPr>
              <a:xfrm>
                <a:off x="2801472" y="379976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11" name="等腰三角形 11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椭圆 11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椭圆 11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" name="组合 35"/>
              <p:cNvGrpSpPr/>
              <p:nvPr/>
            </p:nvGrpSpPr>
            <p:grpSpPr>
              <a:xfrm>
                <a:off x="2652480" y="3873235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07" name="等腰三角形 10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椭圆 10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0" name="椭圆 10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>
                <a:off x="2495172" y="3926634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03" name="等腰三角形 10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椭圆 10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椭圆 10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" name="组合 37"/>
              <p:cNvGrpSpPr/>
              <p:nvPr/>
            </p:nvGrpSpPr>
            <p:grpSpPr>
              <a:xfrm>
                <a:off x="2332240" y="3959043"/>
                <a:ext cx="841368" cy="1075952"/>
                <a:chOff x="1706250" y="910167"/>
                <a:chExt cx="1435732" cy="1836033"/>
              </a:xfrm>
            </p:grpSpPr>
            <p:sp>
              <p:nvSpPr>
                <p:cNvPr id="99" name="等腰三角形 9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椭圆 9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10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椭圆 10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166472" y="3969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95" name="等腰三角形 9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椭圆 9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椭圆 9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>
                <a:off x="2000704" y="3959043"/>
                <a:ext cx="841368" cy="1075952"/>
                <a:chOff x="1706250" y="910167"/>
                <a:chExt cx="1435732" cy="1836033"/>
              </a:xfrm>
            </p:grpSpPr>
            <p:sp>
              <p:nvSpPr>
                <p:cNvPr id="91" name="等腰三角形 9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椭圆 9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" name="组合 40"/>
              <p:cNvGrpSpPr/>
              <p:nvPr/>
            </p:nvGrpSpPr>
            <p:grpSpPr>
              <a:xfrm>
                <a:off x="1837772" y="3926634"/>
                <a:ext cx="841368" cy="1075952"/>
                <a:chOff x="1706250" y="910167"/>
                <a:chExt cx="1435732" cy="1836033"/>
              </a:xfrm>
            </p:grpSpPr>
            <p:sp>
              <p:nvSpPr>
                <p:cNvPr id="87" name="等腰三角形 8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椭圆 8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椭圆 8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2" name="组合 41"/>
              <p:cNvGrpSpPr/>
              <p:nvPr/>
            </p:nvGrpSpPr>
            <p:grpSpPr>
              <a:xfrm>
                <a:off x="1680464" y="3873235"/>
                <a:ext cx="841368" cy="1075952"/>
                <a:chOff x="1706250" y="910167"/>
                <a:chExt cx="1435732" cy="1836033"/>
              </a:xfrm>
            </p:grpSpPr>
            <p:sp>
              <p:nvSpPr>
                <p:cNvPr id="83" name="等腰三角形 8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3" name="组合 42"/>
              <p:cNvGrpSpPr/>
              <p:nvPr/>
            </p:nvGrpSpPr>
            <p:grpSpPr>
              <a:xfrm>
                <a:off x="1531472" y="379976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79" name="等腰三角形 7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椭圆 8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>
                <a:off x="1393345" y="3707467"/>
                <a:ext cx="841368" cy="1075952"/>
                <a:chOff x="1706250" y="910167"/>
                <a:chExt cx="1435732" cy="1836033"/>
              </a:xfrm>
            </p:grpSpPr>
            <p:sp>
              <p:nvSpPr>
                <p:cNvPr id="75" name="等腰三角形 7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椭圆 7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椭圆 7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1268446" y="3597934"/>
                <a:ext cx="841368" cy="1075952"/>
                <a:chOff x="1706250" y="910167"/>
                <a:chExt cx="1435732" cy="1836033"/>
              </a:xfrm>
            </p:grpSpPr>
            <p:sp>
              <p:nvSpPr>
                <p:cNvPr id="71" name="等腰三角形 7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椭圆 7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1158913" y="3473035"/>
                <a:ext cx="841368" cy="1075952"/>
                <a:chOff x="1706250" y="910167"/>
                <a:chExt cx="1435732" cy="1836033"/>
              </a:xfrm>
            </p:grpSpPr>
            <p:sp>
              <p:nvSpPr>
                <p:cNvPr id="67" name="等腰三角形 6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椭圆 6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1066620" y="3334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63" name="等腰三角形 6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>
                <a:off x="993145" y="318591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59" name="等腰三角形 5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" name="组合 48"/>
              <p:cNvGrpSpPr/>
              <p:nvPr/>
            </p:nvGrpSpPr>
            <p:grpSpPr>
              <a:xfrm>
                <a:off x="939746" y="3028609"/>
                <a:ext cx="841368" cy="1075952"/>
                <a:chOff x="1706250" y="910167"/>
                <a:chExt cx="1435732" cy="1836033"/>
              </a:xfrm>
            </p:grpSpPr>
            <p:sp>
              <p:nvSpPr>
                <p:cNvPr id="55" name="等腰三角形 5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椭圆 5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0" name="组合 49"/>
              <p:cNvGrpSpPr/>
              <p:nvPr/>
            </p:nvGrpSpPr>
            <p:grpSpPr>
              <a:xfrm>
                <a:off x="907337" y="286567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51" name="等腰三角形 5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43" name="椭圆 242"/>
            <p:cNvSpPr/>
            <p:nvPr userDrawn="1"/>
          </p:nvSpPr>
          <p:spPr>
            <a:xfrm>
              <a:off x="2375873" y="2022686"/>
              <a:ext cx="2748046" cy="27480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六项目录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4" name="组合 243"/>
          <p:cNvGrpSpPr/>
          <p:nvPr userDrawn="1"/>
        </p:nvGrpSpPr>
        <p:grpSpPr>
          <a:xfrm>
            <a:off x="592204" y="1418405"/>
            <a:ext cx="3785832" cy="3781667"/>
            <a:chOff x="1467630" y="880533"/>
            <a:chExt cx="4512778" cy="4825852"/>
          </a:xfrm>
        </p:grpSpPr>
        <p:grpSp>
          <p:nvGrpSpPr>
            <p:cNvPr id="2" name="组合 1"/>
            <p:cNvGrpSpPr/>
            <p:nvPr userDrawn="1"/>
          </p:nvGrpSpPr>
          <p:grpSpPr>
            <a:xfrm>
              <a:off x="1467630" y="880533"/>
              <a:ext cx="4512778" cy="4825852"/>
              <a:chOff x="896472" y="1429908"/>
              <a:chExt cx="3381368" cy="3615952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896472" y="2699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39" name="等腰三角形 23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0" name="椭圆 23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1" name="椭圆 24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2" name="椭圆 24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" name="组合 3"/>
              <p:cNvGrpSpPr/>
              <p:nvPr/>
            </p:nvGrpSpPr>
            <p:grpSpPr>
              <a:xfrm>
                <a:off x="907337" y="253414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35" name="等腰三角形 23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6" name="椭圆 23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7" name="椭圆 23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8" name="椭圆 23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" name="组合 4"/>
              <p:cNvGrpSpPr/>
              <p:nvPr/>
            </p:nvGrpSpPr>
            <p:grpSpPr>
              <a:xfrm>
                <a:off x="939746" y="23712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31" name="等腰三角形 23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2" name="椭圆 23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3" name="椭圆 23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4" name="椭圆 23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993145" y="221390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27" name="等腰三角形 22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8" name="椭圆 22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9" name="椭圆 22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0" name="椭圆 22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1066620" y="2064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23" name="等腰三角形 22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4" name="椭圆 22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5" name="椭圆 22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6" name="椭圆 22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1158913" y="1926781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19" name="等腰三角形 21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0" name="椭圆 21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1" name="椭圆 22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2" name="椭圆 22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1268446" y="1801882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15" name="等腰三角形 21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6" name="椭圆 21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7" name="椭圆 21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8" name="椭圆 21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1393345" y="1692349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11" name="等腰三角形 21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2" name="椭圆 21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3" name="椭圆 21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4" name="椭圆 21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1531472" y="160005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07" name="等腰三角形 20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8" name="椭圆 20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9" name="椭圆 20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0" name="椭圆 20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1680464" y="1526581"/>
                <a:ext cx="841368" cy="1075952"/>
                <a:chOff x="1706250" y="910167"/>
                <a:chExt cx="1435732" cy="1836033"/>
              </a:xfrm>
            </p:grpSpPr>
            <p:sp>
              <p:nvSpPr>
                <p:cNvPr id="203" name="等腰三角形 20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椭圆 20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椭圆 20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6" name="椭圆 20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>
                <a:off x="1837772" y="1473182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99" name="等腰三角形 19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0" name="椭圆 19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1" name="椭圆 20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2" name="椭圆 20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2000704" y="1440773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95" name="等腰三角形 19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6" name="椭圆 19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7" name="椭圆 19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8" name="椭圆 19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5" name="组合 14"/>
              <p:cNvGrpSpPr/>
              <p:nvPr/>
            </p:nvGrpSpPr>
            <p:grpSpPr>
              <a:xfrm>
                <a:off x="2166472" y="1429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91" name="等腰三角形 19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2" name="椭圆 19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3" name="椭圆 19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4" name="椭圆 19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332240" y="1440773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87" name="等腰三角形 18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8" name="椭圆 18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9" name="椭圆 18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0" name="椭圆 18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2495172" y="1473182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83" name="等腰三角形 18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4" name="椭圆 18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5" name="椭圆 18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6" name="椭圆 18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2652480" y="1526581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79" name="等腰三角形 17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0" name="椭圆 17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1" name="椭圆 18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2" name="椭圆 18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9" name="组合 18"/>
              <p:cNvGrpSpPr/>
              <p:nvPr/>
            </p:nvGrpSpPr>
            <p:grpSpPr>
              <a:xfrm>
                <a:off x="2801472" y="160005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75" name="等腰三角形 17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6" name="椭圆 17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7" name="椭圆 17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8" name="椭圆 17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2939599" y="1692349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71" name="等腰三角形 17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2" name="椭圆 17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3" name="椭圆 17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4" name="椭圆 17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3064498" y="1801882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67" name="等腰三角形 16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8" name="椭圆 16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9" name="椭圆 16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0" name="椭圆 16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3174031" y="1926781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63" name="等腰三角形 16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4" name="椭圆 16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5" name="椭圆 16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6" name="椭圆 16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3" name="组合 22"/>
              <p:cNvGrpSpPr/>
              <p:nvPr/>
            </p:nvGrpSpPr>
            <p:grpSpPr>
              <a:xfrm>
                <a:off x="3266324" y="2064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59" name="等腰三角形 15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0" name="椭圆 15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1" name="椭圆 16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2" name="椭圆 16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3339799" y="221390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55" name="等腰三角形 15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6" name="椭圆 15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7" name="椭圆 15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8" name="椭圆 15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3393198" y="23712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51" name="等腰三角形 15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2" name="椭圆 15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3" name="椭圆 15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4" name="椭圆 15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6" name="组合 25"/>
              <p:cNvGrpSpPr/>
              <p:nvPr/>
            </p:nvGrpSpPr>
            <p:grpSpPr>
              <a:xfrm>
                <a:off x="3425607" y="253414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47" name="等腰三角形 14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8" name="椭圆 14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9" name="椭圆 14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0" name="椭圆 14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3436472" y="2699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43" name="等腰三角形 14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4" name="椭圆 14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5" name="椭圆 14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6" name="椭圆 14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3425607" y="286567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39" name="等腰三角形 13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" name="椭圆 13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椭圆 14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2" name="椭圆 14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3393198" y="3028609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35" name="等腰三角形 13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6" name="椭圆 13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7" name="椭圆 13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" name="椭圆 13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3339799" y="318591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31" name="等腰三角形 13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椭圆 13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椭圆 13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4" name="椭圆 13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30"/>
              <p:cNvGrpSpPr/>
              <p:nvPr/>
            </p:nvGrpSpPr>
            <p:grpSpPr>
              <a:xfrm>
                <a:off x="3266324" y="3334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27" name="等腰三角形 12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椭圆 12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椭圆 12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2" name="组合 31"/>
              <p:cNvGrpSpPr/>
              <p:nvPr/>
            </p:nvGrpSpPr>
            <p:grpSpPr>
              <a:xfrm>
                <a:off x="3174031" y="3473035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23" name="等腰三角形 12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椭圆 12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>
                <a:off x="3064498" y="3597934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19" name="等腰三角形 11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椭圆 11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椭圆 12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2" name="椭圆 12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2939599" y="3707467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15" name="等腰三角形 11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椭圆 11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椭圆 11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椭圆 11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5" name="组合 34"/>
              <p:cNvGrpSpPr/>
              <p:nvPr/>
            </p:nvGrpSpPr>
            <p:grpSpPr>
              <a:xfrm>
                <a:off x="2801472" y="379976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11" name="等腰三角形 11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椭圆 11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椭圆 11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" name="组合 35"/>
              <p:cNvGrpSpPr/>
              <p:nvPr/>
            </p:nvGrpSpPr>
            <p:grpSpPr>
              <a:xfrm>
                <a:off x="2652480" y="3873235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07" name="等腰三角形 10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椭圆 10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0" name="椭圆 10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>
                <a:off x="2495172" y="3926634"/>
                <a:ext cx="841368" cy="1075952"/>
                <a:chOff x="1706250" y="910167"/>
                <a:chExt cx="1435732" cy="1836033"/>
              </a:xfrm>
            </p:grpSpPr>
            <p:sp>
              <p:nvSpPr>
                <p:cNvPr id="103" name="等腰三角形 10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椭圆 10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椭圆 10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" name="组合 37"/>
              <p:cNvGrpSpPr/>
              <p:nvPr/>
            </p:nvGrpSpPr>
            <p:grpSpPr>
              <a:xfrm>
                <a:off x="2332240" y="3959043"/>
                <a:ext cx="841368" cy="1075952"/>
                <a:chOff x="1706250" y="910167"/>
                <a:chExt cx="1435732" cy="1836033"/>
              </a:xfrm>
            </p:grpSpPr>
            <p:sp>
              <p:nvSpPr>
                <p:cNvPr id="99" name="等腰三角形 9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椭圆 9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10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椭圆 10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166472" y="3969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95" name="等腰三角形 9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椭圆 9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椭圆 9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>
                <a:off x="2000704" y="3959043"/>
                <a:ext cx="841368" cy="1075952"/>
                <a:chOff x="1706250" y="910167"/>
                <a:chExt cx="1435732" cy="1836033"/>
              </a:xfrm>
            </p:grpSpPr>
            <p:sp>
              <p:nvSpPr>
                <p:cNvPr id="91" name="等腰三角形 9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椭圆 9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" name="组合 40"/>
              <p:cNvGrpSpPr/>
              <p:nvPr/>
            </p:nvGrpSpPr>
            <p:grpSpPr>
              <a:xfrm>
                <a:off x="1837772" y="3926634"/>
                <a:ext cx="841368" cy="1075952"/>
                <a:chOff x="1706250" y="910167"/>
                <a:chExt cx="1435732" cy="1836033"/>
              </a:xfrm>
            </p:grpSpPr>
            <p:sp>
              <p:nvSpPr>
                <p:cNvPr id="87" name="等腰三角形 8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椭圆 8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椭圆 8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2" name="组合 41"/>
              <p:cNvGrpSpPr/>
              <p:nvPr/>
            </p:nvGrpSpPr>
            <p:grpSpPr>
              <a:xfrm>
                <a:off x="1680464" y="3873235"/>
                <a:ext cx="841368" cy="1075952"/>
                <a:chOff x="1706250" y="910167"/>
                <a:chExt cx="1435732" cy="1836033"/>
              </a:xfrm>
            </p:grpSpPr>
            <p:sp>
              <p:nvSpPr>
                <p:cNvPr id="83" name="等腰三角形 8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3" name="组合 42"/>
              <p:cNvGrpSpPr/>
              <p:nvPr/>
            </p:nvGrpSpPr>
            <p:grpSpPr>
              <a:xfrm>
                <a:off x="1531472" y="3799760"/>
                <a:ext cx="841368" cy="1075952"/>
                <a:chOff x="1706250" y="910167"/>
                <a:chExt cx="1435732" cy="1836033"/>
              </a:xfrm>
            </p:grpSpPr>
            <p:sp>
              <p:nvSpPr>
                <p:cNvPr id="79" name="等腰三角形 7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椭圆 8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>
                <a:off x="1393345" y="3707467"/>
                <a:ext cx="841368" cy="1075952"/>
                <a:chOff x="1706250" y="910167"/>
                <a:chExt cx="1435732" cy="1836033"/>
              </a:xfrm>
            </p:grpSpPr>
            <p:sp>
              <p:nvSpPr>
                <p:cNvPr id="75" name="等腰三角形 7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椭圆 7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椭圆 7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1268446" y="3597934"/>
                <a:ext cx="841368" cy="1075952"/>
                <a:chOff x="1706250" y="910167"/>
                <a:chExt cx="1435732" cy="1836033"/>
              </a:xfrm>
            </p:grpSpPr>
            <p:sp>
              <p:nvSpPr>
                <p:cNvPr id="71" name="等腰三角形 7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椭圆 7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1158913" y="3473035"/>
                <a:ext cx="841368" cy="1075952"/>
                <a:chOff x="1706250" y="910167"/>
                <a:chExt cx="1435732" cy="1836033"/>
              </a:xfrm>
            </p:grpSpPr>
            <p:sp>
              <p:nvSpPr>
                <p:cNvPr id="67" name="等腰三角形 66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椭圆 68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1066620" y="3334908"/>
                <a:ext cx="841368" cy="1075952"/>
                <a:chOff x="1706250" y="910167"/>
                <a:chExt cx="1435732" cy="1836033"/>
              </a:xfrm>
            </p:grpSpPr>
            <p:sp>
              <p:nvSpPr>
                <p:cNvPr id="63" name="等腰三角形 62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>
                <a:off x="993145" y="318591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59" name="等腰三角形 58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" name="组合 48"/>
              <p:cNvGrpSpPr/>
              <p:nvPr/>
            </p:nvGrpSpPr>
            <p:grpSpPr>
              <a:xfrm>
                <a:off x="939746" y="3028609"/>
                <a:ext cx="841368" cy="1075952"/>
                <a:chOff x="1706250" y="910167"/>
                <a:chExt cx="1435732" cy="1836033"/>
              </a:xfrm>
            </p:grpSpPr>
            <p:sp>
              <p:nvSpPr>
                <p:cNvPr id="55" name="等腰三角形 54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椭圆 57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0" name="组合 49"/>
              <p:cNvGrpSpPr/>
              <p:nvPr/>
            </p:nvGrpSpPr>
            <p:grpSpPr>
              <a:xfrm>
                <a:off x="907337" y="2865676"/>
                <a:ext cx="841368" cy="1075952"/>
                <a:chOff x="1706250" y="910167"/>
                <a:chExt cx="1435732" cy="1836033"/>
              </a:xfrm>
            </p:grpSpPr>
            <p:sp>
              <p:nvSpPr>
                <p:cNvPr id="51" name="等腰三角形 50"/>
                <p:cNvSpPr/>
                <p:nvPr/>
              </p:nvSpPr>
              <p:spPr>
                <a:xfrm>
                  <a:off x="1785450" y="956733"/>
                  <a:ext cx="1334833" cy="1710267"/>
                </a:xfrm>
                <a:prstGeom prst="triangle">
                  <a:avLst/>
                </a:prstGeom>
                <a:no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 flipH="1" flipV="1">
                  <a:off x="2406300" y="910167"/>
                  <a:ext cx="93132" cy="93132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 flipH="1" flipV="1">
                  <a:off x="1706250" y="2587800"/>
                  <a:ext cx="158400" cy="15840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 flipV="1">
                  <a:off x="3088424" y="2649848"/>
                  <a:ext cx="53558" cy="5355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43" name="椭圆 242"/>
            <p:cNvSpPr/>
            <p:nvPr userDrawn="1"/>
          </p:nvSpPr>
          <p:spPr>
            <a:xfrm>
              <a:off x="2375873" y="2022686"/>
              <a:ext cx="2748046" cy="27480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t="868" b="92817"/>
          <a:stretch>
            <a:fillRect/>
          </a:stretch>
        </p:blipFill>
        <p:spPr>
          <a:xfrm>
            <a:off x="3208866" y="541868"/>
            <a:ext cx="5774268" cy="5774264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4385865" y="2980266"/>
            <a:ext cx="3420269" cy="89746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6000" b="1"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bg>
      <p:bgPr>
        <a:pattFill prst="pct80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14224" y="0"/>
            <a:ext cx="9859818" cy="812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51718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页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­_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14224" y="0"/>
            <a:ext cx="9859818" cy="7389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l="2266" t="29452" r="25122" b="10679"/>
          <a:stretch>
            <a:fillRect/>
          </a:stretch>
        </p:blipFill>
        <p:spPr>
          <a:xfrm>
            <a:off x="9152467" y="-1"/>
            <a:ext cx="3039533" cy="3132667"/>
          </a:xfrm>
          <a:prstGeom prst="rect">
            <a:avLst/>
          </a:prstGeom>
        </p:spPr>
      </p:pic>
      <p:sp>
        <p:nvSpPr>
          <p:cNvPr id="4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14224" y="0"/>
            <a:ext cx="9859818" cy="7389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t="868" r="50000" b="92817"/>
          <a:stretch>
            <a:fillRect/>
          </a:stretch>
        </p:blipFill>
        <p:spPr>
          <a:xfrm>
            <a:off x="8970432" y="-32716"/>
            <a:ext cx="3221568" cy="6890715"/>
          </a:xfrm>
          <a:prstGeom prst="rect">
            <a:avLst/>
          </a:prstGeom>
        </p:spPr>
      </p:pic>
      <p:sp>
        <p:nvSpPr>
          <p:cNvPr id="7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614224" y="0"/>
            <a:ext cx="9859818" cy="7389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l="50000" t="12948" r="2266" b="10678"/>
          <a:stretch>
            <a:fillRect/>
          </a:stretch>
        </p:blipFill>
        <p:spPr>
          <a:xfrm>
            <a:off x="-1" y="1388533"/>
            <a:ext cx="2269067" cy="4538134"/>
          </a:xfrm>
          <a:prstGeom prst="rect">
            <a:avLst/>
          </a:prstGeom>
        </p:spPr>
      </p:pic>
      <p:sp>
        <p:nvSpPr>
          <p:cNvPr id="5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833967" y="40216"/>
            <a:ext cx="3424766" cy="46143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800" b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3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4.xml"/><Relationship Id="rId4" Type="http://schemas.openxmlformats.org/officeDocument/2006/relationships/diagramColors" Target="../diagrams/colors4.xml"/><Relationship Id="rId3" Type="http://schemas.openxmlformats.org/officeDocument/2006/relationships/diagramQuickStyle" Target="../diagrams/quickStyle4.xml"/><Relationship Id="rId2" Type="http://schemas.openxmlformats.org/officeDocument/2006/relationships/diagramLayout" Target="../diagrams/layout4.xml"/><Relationship Id="rId1" Type="http://schemas.openxmlformats.org/officeDocument/2006/relationships/diagramData" Target="../diagrams/data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420417" y="3043825"/>
            <a:ext cx="9076394" cy="1326207"/>
          </a:xfrm>
        </p:spPr>
        <p:txBody>
          <a:bodyPr/>
          <a:lstStyle/>
          <a:p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加强科学谋划  实现内涵式发展</a:t>
            </a:r>
            <a:endParaRPr lang="en-US" altLang="zh-CN" sz="4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679450" y="4531266"/>
            <a:ext cx="4783401" cy="305700"/>
          </a:xfrm>
        </p:spPr>
        <p:txBody>
          <a:bodyPr/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钟 秉 林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3694358" y="5159435"/>
            <a:ext cx="4753586" cy="536561"/>
          </a:xfrm>
        </p:spPr>
        <p:txBody>
          <a:bodyPr/>
          <a:lstStyle/>
          <a:p>
            <a:r>
              <a:rPr lang="en-US" altLang="zh-CN" sz="2400" b="1" dirty="0">
                <a:latin typeface="+mn-lt"/>
                <a:cs typeface="+mn-ea"/>
                <a:sym typeface="+mn-lt"/>
              </a:rPr>
              <a:t>2020 </a:t>
            </a:r>
            <a:r>
              <a:rPr lang="zh-CN" altLang="en-US" sz="2400" b="1" dirty="0">
                <a:latin typeface="+mn-lt"/>
                <a:cs typeface="+mn-ea"/>
                <a:sym typeface="+mn-lt"/>
              </a:rPr>
              <a:t>年 </a:t>
            </a:r>
            <a:r>
              <a:rPr lang="en-US" altLang="zh-CN" sz="2400" b="1" dirty="0">
                <a:latin typeface="+mn-lt"/>
                <a:cs typeface="+mn-ea"/>
                <a:sym typeface="+mn-lt"/>
              </a:rPr>
              <a:t>10 </a:t>
            </a:r>
            <a:r>
              <a:rPr lang="zh-CN" altLang="en-US" sz="2400" b="1" dirty="0">
                <a:latin typeface="+mn-lt"/>
                <a:cs typeface="+mn-ea"/>
                <a:sym typeface="+mn-lt"/>
              </a:rPr>
              <a:t>月 </a:t>
            </a:r>
            <a:r>
              <a:rPr lang="en-US" altLang="zh-CN" sz="2400" b="1" dirty="0">
                <a:latin typeface="+mn-lt"/>
                <a:cs typeface="+mn-ea"/>
                <a:sym typeface="+mn-lt"/>
              </a:rPr>
              <a:t>11</a:t>
            </a:r>
            <a:r>
              <a:rPr lang="zh-CN" altLang="en-US" sz="2400" b="1" dirty="0">
                <a:latin typeface="+mn-lt"/>
                <a:cs typeface="+mn-ea"/>
                <a:sym typeface="+mn-lt"/>
              </a:rPr>
              <a:t> 日</a:t>
            </a:r>
            <a:r>
              <a:rPr lang="en-US" altLang="zh-CN" sz="2400" b="1" dirty="0">
                <a:latin typeface="+mn-lt"/>
                <a:cs typeface="+mn-ea"/>
                <a:sym typeface="+mn-lt"/>
              </a:rPr>
              <a:t> ▪</a:t>
            </a:r>
            <a:endParaRPr lang="en-US" altLang="zh-CN" sz="2400" b="1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8972" y="838362"/>
            <a:ext cx="11793893" cy="5842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1.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国际交流与合作增加，教育发展呈现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融合趋势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人力资源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跨国流动势头迅猛；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教学资源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传播速度逐渐加快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出国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留学人员：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66.21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万，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↑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8.83 %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；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来华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留学人员：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49.22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万，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↑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0.62 %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196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个国家和地区）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2017/18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学年：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美国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国际学生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109.48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万；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中国内地学生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占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33.2 %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本科生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占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40.9 %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）；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$.138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亿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教育理念和教育模式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在传播中融合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先进教育思想观念；现代教学和学习方式；教学、学生事务管理模式，质量保障模式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2.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国际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竞争加剧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，教育全球化、国际化遭遇文化认同挑战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lvl="0">
              <a:lnSpc>
                <a:spcPct val="150000"/>
              </a:lnSpc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lang="zh-CN" altLang="en-US" sz="2200" b="1" dirty="0">
                <a:solidFill>
                  <a:srgbClr val="FFFFFF"/>
                </a:solidFill>
              </a:rPr>
              <a:t>文化冲突与分歧；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国际化与本土化的</a:t>
            </a:r>
            <a:r>
              <a:rPr lang="zh-CN" altLang="en-US" sz="2200" b="1" dirty="0">
                <a:solidFill>
                  <a:srgbClr val="FFFFFF"/>
                </a:solidFill>
              </a:rPr>
              <a:t>冲突（</a:t>
            </a:r>
            <a:r>
              <a:rPr lang="zh-CN" altLang="en-US" sz="2000" b="1" dirty="0">
                <a:solidFill>
                  <a:srgbClr val="FFFFFF"/>
                </a:solidFill>
              </a:rPr>
              <a:t>欧洲博洛尼亚进程，新旧学位制度并存）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★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学习借鉴：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国际先进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教育理念、成功经验。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积极推进：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中国优质教育资源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国际拓展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主动参与：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全球教育治理，中外人文交流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培养：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多元文化理解、沟通交流合作、外国语言应用能力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33966" y="116416"/>
            <a:ext cx="6568320" cy="461434"/>
          </a:xfrm>
        </p:spPr>
        <p:txBody>
          <a:bodyPr/>
          <a:lstStyle/>
          <a:p>
            <a:pPr lvl="0"/>
            <a:r>
              <a:rPr lang="zh-CN" altLang="en-US" b="1" dirty="0">
                <a:solidFill>
                  <a:srgbClr val="000000"/>
                </a:solidFill>
              </a:rPr>
              <a:t>（四）国际融合竞争趋势并存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9354" y="900209"/>
            <a:ext cx="11206903" cy="55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68000"/>
              </a:lnSpc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● </a:t>
            </a:r>
            <a:r>
              <a:rPr lang="zh-CN" altLang="en-US" sz="2400" b="1" dirty="0">
                <a:solidFill>
                  <a:srgbClr val="FFFFFF"/>
                </a:solidFill>
              </a:rPr>
              <a:t>教育</a:t>
            </a:r>
            <a:r>
              <a:rPr lang="zh-CN" altLang="en-US" sz="2400" b="1" dirty="0">
                <a:solidFill>
                  <a:srgbClr val="FFC000"/>
                </a:solidFill>
              </a:rPr>
              <a:t>利益相关者</a:t>
            </a:r>
            <a:r>
              <a:rPr lang="zh-CN" altLang="en-US" sz="2400" b="1" dirty="0">
                <a:solidFill>
                  <a:srgbClr val="FFFFFF"/>
                </a:solidFill>
              </a:rPr>
              <a:t>增多，诉求多样，价值取向冲突</a:t>
            </a:r>
            <a:r>
              <a:rPr lang="zh-CN" altLang="en-US" sz="2000" b="1" dirty="0">
                <a:solidFill>
                  <a:srgbClr val="FFFFFF"/>
                </a:solidFill>
              </a:rPr>
              <a:t>（利益博弈，综合平衡）</a:t>
            </a:r>
            <a:endParaRPr lang="zh-CN" altLang="en-US" sz="2400" b="1" dirty="0">
              <a:solidFill>
                <a:srgbClr val="FFFFFF"/>
              </a:solidFill>
            </a:endParaRPr>
          </a:p>
          <a:p>
            <a:pPr lvl="0">
              <a:lnSpc>
                <a:spcPct val="168000"/>
              </a:lnSpc>
              <a:defRPr/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不同层次、类型教育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的关联度增加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（高教、基教、职教；大学与中小学）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社会诚信体系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不健全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（社会公信力质疑）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，教育改革发展环境有待优化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  <a:p>
            <a:pPr marL="360680" marR="0" lvl="0" indent="-360680" algn="l" defTabSz="914400" rtl="0" eaLnBrk="1" fontAlgn="auto" latinLnBrk="0" hangingPunct="1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★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教育发展、经济社会、科学技术、全球化等教育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内外部发展环境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的变化、教育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诸影响因素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之间的相互作用和制约、各教育利益相关者的不同价值取向的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利益博弈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，使得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教育现象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更加复杂，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教育规律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更加隐蔽；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教育决策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难度增加，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教育改革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推进艰难，学校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内涵建设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任务更加繁重，</a:t>
            </a:r>
            <a:r>
              <a:rPr lang="zh-CN" altLang="en-US" sz="2400" b="1" dirty="0">
                <a:solidFill>
                  <a:schemeClr val="bg1"/>
                </a:solidFill>
                <a:latin typeface="Century Gothic" panose="020B0502020202020204"/>
                <a:ea typeface="微软雅黑" panose="020B0503020204020204" charset="-122"/>
              </a:rPr>
              <a:t>教育改革进入</a:t>
            </a:r>
            <a:r>
              <a:rPr lang="zh-CN" altLang="en-US" sz="2400" b="1" dirty="0">
                <a:solidFill>
                  <a:srgbClr val="FFC000"/>
                </a:solidFill>
                <a:latin typeface="Century Gothic" panose="020B0502020202020204"/>
                <a:ea typeface="微软雅黑" panose="020B0503020204020204" charset="-122"/>
              </a:rPr>
              <a:t>“深水区”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★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遵循教育规律，驾驭发展全局，科学制定</a:t>
            </a:r>
            <a:r>
              <a:rPr lang="zh-CN" altLang="en-US" sz="2400" b="1" dirty="0">
                <a:solidFill>
                  <a:srgbClr val="FFC000"/>
                </a:solidFill>
                <a:latin typeface="Century Gothic" panose="020B0502020202020204"/>
                <a:ea typeface="微软雅黑" panose="020B0503020204020204" charset="-122"/>
              </a:rPr>
              <a:t>规划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lvl="0">
              <a:lnSpc>
                <a:spcPct val="168000"/>
              </a:lnSpc>
              <a:defRPr/>
            </a:pPr>
            <a:r>
              <a:rPr lang="zh-CN" altLang="en-US" sz="2400" b="1" dirty="0">
                <a:solidFill>
                  <a:srgbClr val="FFFF00"/>
                </a:solidFill>
              </a:rPr>
              <a:t>    深化综合改革，抓好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内涵建设</a:t>
            </a:r>
            <a:r>
              <a:rPr lang="zh-CN" altLang="en-US" sz="2400" b="1" dirty="0">
                <a:solidFill>
                  <a:srgbClr val="FFFF00"/>
                </a:solidFill>
                <a:latin typeface="Century Gothic" panose="020B0502020202020204"/>
                <a:ea typeface="微软雅黑" panose="020B0503020204020204" charset="-122"/>
              </a:rPr>
              <a:t>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推进治理体系和治理能力现代化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7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33966" y="116416"/>
            <a:ext cx="5952727" cy="461434"/>
          </a:xfrm>
        </p:spPr>
        <p:txBody>
          <a:bodyPr/>
          <a:lstStyle/>
          <a:p>
            <a:r>
              <a:rPr lang="zh-CN" altLang="en-US" sz="3600" b="1" dirty="0"/>
              <a:t>一</a:t>
            </a:r>
            <a:r>
              <a:rPr lang="en-US" altLang="zh-CN" sz="3600" b="1" dirty="0"/>
              <a:t>. </a:t>
            </a:r>
            <a:r>
              <a:rPr lang="zh-CN" altLang="en-US" sz="3600" b="1" dirty="0"/>
              <a:t>把握发展趋势 </a:t>
            </a:r>
            <a:r>
              <a:rPr lang="en-US" altLang="zh-CN" sz="3600" b="1" dirty="0"/>
              <a:t>—— </a:t>
            </a:r>
            <a:r>
              <a:rPr lang="zh-CN" altLang="en-US" sz="3600" b="1" dirty="0"/>
              <a:t>前提</a:t>
            </a:r>
            <a:r>
              <a:rPr lang="en-US" altLang="zh-CN" sz="3600" b="1" dirty="0"/>
              <a:t> 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4866821" y="769442"/>
          <a:ext cx="5914238" cy="4011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601845" y="3136612"/>
            <a:ext cx="18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战略规划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865615" y="5179240"/>
            <a:ext cx="5914238" cy="554400"/>
            <a:chOff x="0" y="3378814"/>
            <a:chExt cx="5914238" cy="554400"/>
          </a:xfrm>
        </p:grpSpPr>
        <p:sp>
          <p:nvSpPr>
            <p:cNvPr id="17" name="矩形 16"/>
            <p:cNvSpPr/>
            <p:nvPr/>
          </p:nvSpPr>
          <p:spPr>
            <a:xfrm>
              <a:off x="0" y="3378814"/>
              <a:ext cx="5914238" cy="554400"/>
            </a:xfrm>
            <a:prstGeom prst="rect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矩形 17"/>
            <p:cNvSpPr/>
            <p:nvPr/>
          </p:nvSpPr>
          <p:spPr>
            <a:xfrm>
              <a:off x="0" y="3378814"/>
              <a:ext cx="5914238" cy="554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9011" tIns="458216" rIns="459011" bIns="156464" numCol="1" spcCol="1270" anchor="t" anchorCtr="0">
              <a:noAutofit/>
            </a:bodyPr>
            <a:lstStyle/>
            <a:p>
              <a:pPr marL="228600" marR="0" lvl="1" indent="-228600" algn="l" defTabSz="9779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defRPr/>
              </a:pP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59229" y="4820671"/>
            <a:ext cx="5675785" cy="809777"/>
            <a:chOff x="106206" y="3732036"/>
            <a:chExt cx="4895631" cy="962533"/>
          </a:xfrm>
        </p:grpSpPr>
        <p:sp>
          <p:nvSpPr>
            <p:cNvPr id="20" name="圆角矩形 19"/>
            <p:cNvSpPr/>
            <p:nvPr/>
          </p:nvSpPr>
          <p:spPr>
            <a:xfrm>
              <a:off x="106206" y="3732036"/>
              <a:ext cx="4838834" cy="797040"/>
            </a:xfrm>
            <a:prstGeom prst="roundRect">
              <a:avLst/>
            </a:prstGeom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圆角矩形 4"/>
            <p:cNvSpPr/>
            <p:nvPr/>
          </p:nvSpPr>
          <p:spPr>
            <a:xfrm>
              <a:off x="115424" y="3809849"/>
              <a:ext cx="4886413" cy="884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481" tIns="0" rIns="156481" bIns="0" numCol="1" spcCol="1270" anchor="ctr" anchorCtr="0">
              <a:noAutofit/>
            </a:bodyPr>
            <a:lstStyle/>
            <a:p>
              <a:pPr marL="0" marR="0" lvl="0" indent="0" algn="l" defTabSz="1422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lang="zh-CN" altLang="en-US" sz="32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Century Gothic" panose="020B0502020202020204"/>
                  <a:ea typeface="微软雅黑" panose="020B0503020204020204" charset="-122"/>
                </a:rPr>
                <a:t>四、</a:t>
              </a: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/>
                  <a:ea typeface="微软雅黑" panose="020B0503020204020204" charset="-122"/>
                  <a:cs typeface="+mn-cs"/>
                </a:rPr>
                <a:t>突出发展重点 </a:t>
              </a: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/>
                  <a:ea typeface="微软雅黑" panose="020B0503020204020204" charset="-122"/>
                  <a:cs typeface="+mn-cs"/>
                </a:rPr>
                <a:t>—— </a:t>
              </a: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/>
                  <a:ea typeface="微软雅黑" panose="020B0503020204020204" charset="-122"/>
                  <a:cs typeface="+mn-cs"/>
                </a:rPr>
                <a:t>关键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70142" y="911473"/>
            <a:ext cx="10991589" cy="5324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66000"/>
              </a:lnSpc>
            </a:pP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● </a:t>
            </a:r>
            <a:r>
              <a:rPr lang="zh-CN" altLang="en-US" sz="2800" b="1" dirty="0">
                <a:solidFill>
                  <a:schemeClr val="bg1"/>
                </a:solidFill>
              </a:rPr>
              <a:t>转变教育思想，更新教育观念；明晰发展理念，调整发展思路</a:t>
            </a:r>
            <a:endParaRPr lang="en-US" altLang="zh-CN" sz="2800" b="1" dirty="0">
              <a:solidFill>
                <a:schemeClr val="bg1"/>
              </a:solidFill>
            </a:endParaRPr>
          </a:p>
          <a:p>
            <a:pPr lvl="0">
              <a:lnSpc>
                <a:spcPct val="166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★ </a:t>
            </a:r>
            <a:r>
              <a:rPr lang="zh-CN" altLang="en-US" sz="2800" b="1" dirty="0">
                <a:solidFill>
                  <a:srgbClr val="FFFF00"/>
                </a:solidFill>
              </a:rPr>
              <a:t>贯穿于</a:t>
            </a:r>
            <a:r>
              <a:rPr lang="zh-CN" altLang="en-US" sz="2800" b="1" dirty="0">
                <a:solidFill>
                  <a:schemeClr val="bg1"/>
                </a:solidFill>
              </a:rPr>
              <a:t>规划制定和教育改革</a:t>
            </a:r>
            <a:r>
              <a:rPr lang="zh-CN" altLang="en-US" sz="2800" b="1" dirty="0">
                <a:solidFill>
                  <a:srgbClr val="FFFF00"/>
                </a:solidFill>
              </a:rPr>
              <a:t>全过程</a:t>
            </a:r>
            <a:endParaRPr lang="en-US" altLang="zh-CN" sz="2800" b="1" dirty="0">
              <a:solidFill>
                <a:srgbClr val="FFFF00"/>
              </a:solidFill>
            </a:endParaRPr>
          </a:p>
          <a:p>
            <a:pPr lvl="0">
              <a:lnSpc>
                <a:spcPct val="166000"/>
              </a:lnSpc>
            </a:pPr>
            <a:r>
              <a:rPr lang="en-US" altLang="zh-CN" sz="2800" b="1" dirty="0">
                <a:solidFill>
                  <a:schemeClr val="bg2"/>
                </a:solidFill>
              </a:rPr>
              <a:t>  1. </a:t>
            </a:r>
            <a:r>
              <a:rPr lang="zh-CN" altLang="en-US" sz="2800" b="1" dirty="0">
                <a:solidFill>
                  <a:schemeClr val="bg2"/>
                </a:solidFill>
              </a:rPr>
              <a:t>先进的</a:t>
            </a:r>
            <a:r>
              <a:rPr lang="zh-CN" altLang="en-US" sz="2800" b="1" dirty="0">
                <a:solidFill>
                  <a:srgbClr val="FFC000"/>
                </a:solidFill>
              </a:rPr>
              <a:t>教育观</a:t>
            </a:r>
            <a:r>
              <a:rPr lang="zh-CN" altLang="en-US" sz="2800" b="1" dirty="0">
                <a:solidFill>
                  <a:schemeClr val="bg2"/>
                </a:solidFill>
              </a:rPr>
              <a:t>与</a:t>
            </a:r>
            <a:r>
              <a:rPr lang="zh-CN" altLang="en-US" sz="2800" b="1" dirty="0">
                <a:solidFill>
                  <a:srgbClr val="FFC000"/>
                </a:solidFill>
              </a:rPr>
              <a:t>教育价值观</a:t>
            </a:r>
            <a:endParaRPr lang="en-US" altLang="zh-CN" sz="2800" b="1" dirty="0">
              <a:solidFill>
                <a:srgbClr val="FFC000"/>
              </a:solidFill>
            </a:endParaRPr>
          </a:p>
          <a:p>
            <a:pPr lvl="0">
              <a:lnSpc>
                <a:spcPct val="166000"/>
              </a:lnSpc>
            </a:pPr>
            <a:r>
              <a:rPr lang="zh-CN" altLang="en-US" sz="2400" b="1" dirty="0">
                <a:solidFill>
                  <a:schemeClr val="bg2"/>
                </a:solidFill>
              </a:rPr>
              <a:t>       正确办学方向；立德树人；以学生为本、促进学生全面而有个性发展</a:t>
            </a:r>
            <a:endParaRPr lang="en-US" altLang="zh-CN" sz="2400" b="1" dirty="0">
              <a:solidFill>
                <a:schemeClr val="bg2"/>
              </a:solidFill>
            </a:endParaRPr>
          </a:p>
          <a:p>
            <a:pPr lvl="0">
              <a:lnSpc>
                <a:spcPct val="166000"/>
              </a:lnSpc>
            </a:pPr>
            <a:r>
              <a:rPr lang="zh-CN" altLang="en-US" sz="2400" b="1" dirty="0">
                <a:solidFill>
                  <a:schemeClr val="bg2"/>
                </a:solidFill>
              </a:rPr>
              <a:t>       重视学生</a:t>
            </a:r>
            <a:r>
              <a:rPr lang="zh-CN" altLang="en-US" sz="2400" b="1" dirty="0">
                <a:solidFill>
                  <a:srgbClr val="FFFF00"/>
                </a:solidFill>
              </a:rPr>
              <a:t>综合素质</a:t>
            </a:r>
            <a:r>
              <a:rPr lang="zh-CN" altLang="en-US" sz="2400" b="1" dirty="0">
                <a:solidFill>
                  <a:schemeClr val="bg2"/>
                </a:solidFill>
              </a:rPr>
              <a:t>养成，</a:t>
            </a:r>
            <a:r>
              <a:rPr lang="zh-CN" altLang="en-US" sz="2400" b="1" dirty="0">
                <a:solidFill>
                  <a:srgbClr val="FFFF00"/>
                </a:solidFill>
              </a:rPr>
              <a:t>创新精神、创业意识</a:t>
            </a:r>
            <a:r>
              <a:rPr lang="zh-CN" altLang="en-US" sz="2400" b="1" dirty="0">
                <a:solidFill>
                  <a:schemeClr val="bg1"/>
                </a:solidFill>
              </a:rPr>
              <a:t>与</a:t>
            </a:r>
            <a:r>
              <a:rPr lang="zh-CN" altLang="en-US" sz="2400" b="1" dirty="0">
                <a:solidFill>
                  <a:srgbClr val="FFFF00"/>
                </a:solidFill>
              </a:rPr>
              <a:t>实践能力</a:t>
            </a:r>
            <a:r>
              <a:rPr lang="zh-CN" altLang="en-US" sz="2400" b="1" dirty="0">
                <a:solidFill>
                  <a:schemeClr val="bg2"/>
                </a:solidFill>
              </a:rPr>
              <a:t>培养</a:t>
            </a:r>
            <a:endParaRPr lang="en-US" altLang="zh-CN" sz="2400" b="1" dirty="0">
              <a:solidFill>
                <a:schemeClr val="bg2"/>
              </a:solidFill>
            </a:endParaRPr>
          </a:p>
          <a:p>
            <a:pPr lvl="0">
              <a:lnSpc>
                <a:spcPct val="166000"/>
              </a:lnSpc>
            </a:pPr>
            <a:r>
              <a:rPr lang="en-US" altLang="zh-CN" sz="2800" b="1" dirty="0">
                <a:solidFill>
                  <a:schemeClr val="bg2"/>
                </a:solidFill>
              </a:rPr>
              <a:t>  2. </a:t>
            </a:r>
            <a:r>
              <a:rPr lang="zh-CN" altLang="en-US" sz="2800" b="1" dirty="0">
                <a:solidFill>
                  <a:schemeClr val="bg2"/>
                </a:solidFill>
              </a:rPr>
              <a:t>富有时代特色的</a:t>
            </a:r>
            <a:r>
              <a:rPr lang="zh-CN" altLang="en-US" sz="2800" b="1" dirty="0">
                <a:solidFill>
                  <a:srgbClr val="FFC000"/>
                </a:solidFill>
              </a:rPr>
              <a:t>人才观</a:t>
            </a:r>
            <a:r>
              <a:rPr lang="zh-CN" altLang="en-US" sz="2800" b="1" dirty="0">
                <a:solidFill>
                  <a:schemeClr val="bg2"/>
                </a:solidFill>
              </a:rPr>
              <a:t>与多样化的</a:t>
            </a:r>
            <a:r>
              <a:rPr lang="zh-CN" altLang="en-US" sz="2800" b="1" dirty="0">
                <a:solidFill>
                  <a:srgbClr val="FFC000"/>
                </a:solidFill>
              </a:rPr>
              <a:t>质量观</a:t>
            </a:r>
            <a:endParaRPr lang="en-US" altLang="zh-CN" sz="2800" b="1" dirty="0">
              <a:solidFill>
                <a:srgbClr val="FFC000"/>
              </a:solidFill>
            </a:endParaRPr>
          </a:p>
          <a:p>
            <a:pPr lvl="0">
              <a:lnSpc>
                <a:spcPct val="166000"/>
              </a:lnSpc>
            </a:pPr>
            <a:r>
              <a:rPr lang="zh-CN" altLang="en-US" sz="2400" b="1" dirty="0">
                <a:solidFill>
                  <a:srgbClr val="FFFFFF"/>
                </a:solidFill>
              </a:rPr>
              <a:t>       </a:t>
            </a:r>
            <a:r>
              <a:rPr lang="zh-CN" altLang="en-US" sz="2400" b="1" dirty="0">
                <a:solidFill>
                  <a:srgbClr val="FFFF00"/>
                </a:solidFill>
              </a:rPr>
              <a:t>时代</a:t>
            </a:r>
            <a:r>
              <a:rPr lang="zh-CN" altLang="en-US" sz="2400" b="1" dirty="0">
                <a:solidFill>
                  <a:srgbClr val="FFFFFF"/>
                </a:solidFill>
              </a:rPr>
              <a:t>内涵；</a:t>
            </a:r>
            <a:r>
              <a:rPr lang="zh-CN" altLang="en-US" sz="2400" b="1" dirty="0">
                <a:solidFill>
                  <a:srgbClr val="FFFF00"/>
                </a:solidFill>
              </a:rPr>
              <a:t>阶段</a:t>
            </a:r>
            <a:r>
              <a:rPr lang="zh-CN" altLang="en-US" sz="2400" b="1" dirty="0">
                <a:solidFill>
                  <a:srgbClr val="FFFFFF"/>
                </a:solidFill>
              </a:rPr>
              <a:t>发展规律；</a:t>
            </a:r>
            <a:r>
              <a:rPr lang="zh-CN" altLang="en-US" sz="2400" b="1" dirty="0">
                <a:solidFill>
                  <a:srgbClr val="FFFF00"/>
                </a:solidFill>
              </a:rPr>
              <a:t>多样化</a:t>
            </a:r>
            <a:r>
              <a:rPr lang="zh-CN" altLang="en-US" sz="2400" b="1" dirty="0">
                <a:solidFill>
                  <a:srgbClr val="FFFFFF"/>
                </a:solidFill>
              </a:rPr>
              <a:t>需求</a:t>
            </a:r>
            <a:endParaRPr lang="en-US" altLang="zh-CN" sz="2400" b="1" dirty="0">
              <a:solidFill>
                <a:srgbClr val="FFFFFF"/>
              </a:solidFill>
            </a:endParaRPr>
          </a:p>
          <a:p>
            <a:pPr lvl="0">
              <a:lnSpc>
                <a:spcPct val="166000"/>
              </a:lnSpc>
            </a:pPr>
            <a:r>
              <a:rPr lang="en-US" altLang="zh-CN" sz="2400" b="1" dirty="0">
                <a:solidFill>
                  <a:srgbClr val="FFFFFF"/>
                </a:solidFill>
              </a:rPr>
              <a:t>       </a:t>
            </a:r>
            <a:r>
              <a:rPr lang="zh-CN" altLang="en-US" sz="2400" b="1" dirty="0">
                <a:solidFill>
                  <a:srgbClr val="FFFFFF"/>
                </a:solidFill>
              </a:rPr>
              <a:t>突破“千校一面”“万人一面” 培养模式，</a:t>
            </a:r>
            <a:r>
              <a:rPr lang="zh-CN" altLang="en-US" sz="2400" b="1" dirty="0">
                <a:solidFill>
                  <a:srgbClr val="FFFF00"/>
                </a:solidFill>
              </a:rPr>
              <a:t>多样化、个性化</a:t>
            </a:r>
            <a:r>
              <a:rPr lang="zh-CN" altLang="en-US" sz="2400" b="1" dirty="0">
                <a:solidFill>
                  <a:srgbClr val="FFFFFF"/>
                </a:solidFill>
              </a:rPr>
              <a:t>培养人才</a:t>
            </a:r>
            <a:endParaRPr lang="en-US" altLang="zh-CN" sz="2400" b="1" dirty="0">
              <a:solidFill>
                <a:schemeClr val="bg2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27377" y="107600"/>
            <a:ext cx="660305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90000"/>
              </a:lnSpc>
              <a:spcBef>
                <a:spcPts val="1000"/>
              </a:spcBef>
            </a:pPr>
            <a:r>
              <a:rPr lang="zh-CN" altLang="en-US" sz="3600" b="1" dirty="0">
                <a:solidFill>
                  <a:srgbClr val="000000"/>
                </a:solidFill>
              </a:rPr>
              <a:t>二、更新发展观念 </a:t>
            </a:r>
            <a:r>
              <a:rPr lang="en-US" altLang="zh-CN" sz="3600" b="1" dirty="0">
                <a:solidFill>
                  <a:srgbClr val="000000"/>
                </a:solidFill>
              </a:rPr>
              <a:t>—— </a:t>
            </a:r>
            <a:r>
              <a:rPr lang="zh-CN" altLang="en-US" sz="3600" b="1" dirty="0">
                <a:solidFill>
                  <a:srgbClr val="000000"/>
                </a:solidFill>
              </a:rPr>
              <a:t>先导</a:t>
            </a:r>
            <a:endParaRPr lang="zh-CN" altLang="en-US" sz="3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70142" y="698531"/>
            <a:ext cx="10991589" cy="5895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</a:pPr>
            <a:r>
              <a:rPr lang="en-US" altLang="zh-CN" sz="2800" b="1" dirty="0">
                <a:solidFill>
                  <a:schemeClr val="bg2"/>
                </a:solidFill>
              </a:rPr>
              <a:t>  3. </a:t>
            </a:r>
            <a:r>
              <a:rPr lang="zh-CN" altLang="en-US" sz="2800" b="1" dirty="0">
                <a:solidFill>
                  <a:schemeClr val="bg2"/>
                </a:solidFill>
              </a:rPr>
              <a:t>现代的</a:t>
            </a:r>
            <a:r>
              <a:rPr lang="zh-CN" altLang="en-US" sz="2800" b="1" dirty="0">
                <a:solidFill>
                  <a:srgbClr val="FFC000"/>
                </a:solidFill>
              </a:rPr>
              <a:t>教学观</a:t>
            </a:r>
            <a:r>
              <a:rPr lang="zh-CN" altLang="en-US" sz="2800" b="1" dirty="0">
                <a:solidFill>
                  <a:schemeClr val="bg2"/>
                </a:solidFill>
              </a:rPr>
              <a:t>与</a:t>
            </a:r>
            <a:r>
              <a:rPr lang="zh-CN" altLang="en-US" sz="2800" b="1" dirty="0">
                <a:solidFill>
                  <a:srgbClr val="FFC000"/>
                </a:solidFill>
              </a:rPr>
              <a:t>学习观</a:t>
            </a:r>
            <a:endParaRPr lang="en-US" altLang="zh-CN" sz="2800" b="1" dirty="0">
              <a:solidFill>
                <a:srgbClr val="FFC000"/>
              </a:solidFill>
            </a:endParaRPr>
          </a:p>
          <a:p>
            <a:pPr lvl="0">
              <a:lnSpc>
                <a:spcPct val="140000"/>
              </a:lnSpc>
            </a:pPr>
            <a:r>
              <a:rPr lang="zh-CN" altLang="en-US" sz="2400" b="1" dirty="0">
                <a:solidFill>
                  <a:schemeClr val="bg2"/>
                </a:solidFill>
              </a:rPr>
              <a:t>       </a:t>
            </a:r>
            <a:r>
              <a:rPr lang="zh-CN" altLang="en-US" sz="2400" b="1" dirty="0">
                <a:solidFill>
                  <a:srgbClr val="FFFF00"/>
                </a:solidFill>
              </a:rPr>
              <a:t>因材施教：</a:t>
            </a:r>
            <a:r>
              <a:rPr lang="zh-CN" altLang="en-US" sz="2400" b="1" dirty="0">
                <a:solidFill>
                  <a:schemeClr val="bg2"/>
                </a:solidFill>
              </a:rPr>
              <a:t>研究学生</a:t>
            </a:r>
            <a:r>
              <a:rPr lang="zh-CN" altLang="en-US" sz="2400" b="1" dirty="0">
                <a:solidFill>
                  <a:srgbClr val="FFFF00"/>
                </a:solidFill>
              </a:rPr>
              <a:t>差异性，</a:t>
            </a:r>
            <a:r>
              <a:rPr lang="zh-CN" altLang="en-US" sz="2400" b="1" dirty="0">
                <a:solidFill>
                  <a:schemeClr val="bg2"/>
                </a:solidFill>
              </a:rPr>
              <a:t>尊重学生</a:t>
            </a:r>
            <a:r>
              <a:rPr lang="zh-CN" altLang="en-US" sz="2400" b="1" dirty="0">
                <a:solidFill>
                  <a:srgbClr val="FFFF00"/>
                </a:solidFill>
              </a:rPr>
              <a:t>选择权，</a:t>
            </a:r>
            <a:r>
              <a:rPr lang="zh-CN" altLang="en-US" sz="2400" b="1" dirty="0">
                <a:solidFill>
                  <a:schemeClr val="bg2"/>
                </a:solidFill>
              </a:rPr>
              <a:t>鼓励学生</a:t>
            </a:r>
            <a:r>
              <a:rPr lang="zh-CN" altLang="en-US" sz="2400" b="1" dirty="0">
                <a:solidFill>
                  <a:srgbClr val="FFFF00"/>
                </a:solidFill>
              </a:rPr>
              <a:t>兴趣特长发展</a:t>
            </a:r>
            <a:endParaRPr lang="zh-CN" altLang="en-US" sz="2400" b="1" dirty="0">
              <a:solidFill>
                <a:srgbClr val="FFFF00"/>
              </a:solidFill>
            </a:endParaRPr>
          </a:p>
          <a:p>
            <a:pPr lvl="0">
              <a:lnSpc>
                <a:spcPct val="140000"/>
              </a:lnSpc>
            </a:pPr>
            <a:r>
              <a:rPr lang="zh-CN" altLang="en-US" sz="2400" b="1" dirty="0">
                <a:solidFill>
                  <a:schemeClr val="bg2"/>
                </a:solidFill>
              </a:rPr>
              <a:t>       </a:t>
            </a:r>
            <a:r>
              <a:rPr lang="zh-CN" altLang="en-US" sz="2400" b="1" dirty="0">
                <a:solidFill>
                  <a:srgbClr val="FFC000"/>
                </a:solidFill>
              </a:rPr>
              <a:t>学生中心，结果导向，持续改进，多元参与</a:t>
            </a:r>
            <a:endParaRPr lang="en-US" altLang="zh-CN" sz="2400" b="1" dirty="0">
              <a:solidFill>
                <a:srgbClr val="FFC000"/>
              </a:solidFill>
            </a:endParaRPr>
          </a:p>
          <a:p>
            <a:pPr lvl="0">
              <a:lnSpc>
                <a:spcPct val="14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       变革</a:t>
            </a:r>
            <a:r>
              <a:rPr lang="zh-CN" altLang="en-US" sz="2400" b="1" dirty="0">
                <a:solidFill>
                  <a:srgbClr val="FFFF00"/>
                </a:solidFill>
              </a:rPr>
              <a:t>教学方式</a:t>
            </a:r>
            <a:r>
              <a:rPr lang="zh-CN" altLang="en-US" sz="2400" b="1" dirty="0">
                <a:solidFill>
                  <a:schemeClr val="bg1"/>
                </a:solidFill>
              </a:rPr>
              <a:t>与</a:t>
            </a:r>
            <a:r>
              <a:rPr lang="zh-CN" altLang="en-US" sz="2400" b="1" dirty="0">
                <a:solidFill>
                  <a:srgbClr val="FFFF00"/>
                </a:solidFill>
              </a:rPr>
              <a:t>学习方式；</a:t>
            </a:r>
            <a:r>
              <a:rPr lang="zh-CN" altLang="en-US" sz="2400" b="1" dirty="0">
                <a:solidFill>
                  <a:schemeClr val="bg2"/>
                </a:solidFill>
              </a:rPr>
              <a:t>引导学生</a:t>
            </a:r>
            <a:r>
              <a:rPr lang="zh-CN" altLang="en-US" sz="2400" b="1" dirty="0">
                <a:solidFill>
                  <a:srgbClr val="FFFF00"/>
                </a:solidFill>
              </a:rPr>
              <a:t>自主学习</a:t>
            </a:r>
            <a:r>
              <a:rPr lang="zh-CN" altLang="en-US" sz="2400" b="1" dirty="0">
                <a:solidFill>
                  <a:schemeClr val="bg2"/>
                </a:solidFill>
              </a:rPr>
              <a:t>与</a:t>
            </a:r>
            <a:r>
              <a:rPr lang="zh-CN" altLang="en-US" sz="2400" b="1" dirty="0">
                <a:solidFill>
                  <a:srgbClr val="FFFF00"/>
                </a:solidFill>
              </a:rPr>
              <a:t>合作学习</a:t>
            </a:r>
            <a:endParaRPr lang="en-US" altLang="zh-CN" sz="2400" b="1" dirty="0">
              <a:solidFill>
                <a:srgbClr val="FFFF00"/>
              </a:solidFill>
            </a:endParaRPr>
          </a:p>
          <a:p>
            <a:pPr lvl="0">
              <a:lnSpc>
                <a:spcPct val="140000"/>
              </a:lnSpc>
            </a:pPr>
            <a:r>
              <a:rPr lang="en-US" altLang="zh-CN" sz="2800" b="1" dirty="0">
                <a:solidFill>
                  <a:schemeClr val="bg2"/>
                </a:solidFill>
              </a:rPr>
              <a:t>  4. </a:t>
            </a:r>
            <a:r>
              <a:rPr lang="zh-CN" altLang="en-US" sz="2800" b="1" dirty="0">
                <a:solidFill>
                  <a:schemeClr val="bg2"/>
                </a:solidFill>
              </a:rPr>
              <a:t>科学的</a:t>
            </a:r>
            <a:r>
              <a:rPr lang="zh-CN" altLang="en-US" sz="2800" b="1" dirty="0">
                <a:solidFill>
                  <a:srgbClr val="FFC000"/>
                </a:solidFill>
              </a:rPr>
              <a:t>发展观</a:t>
            </a:r>
            <a:r>
              <a:rPr lang="zh-CN" altLang="en-US" sz="2800" b="1" dirty="0">
                <a:solidFill>
                  <a:schemeClr val="bg1"/>
                </a:solidFill>
              </a:rPr>
              <a:t>与</a:t>
            </a:r>
            <a:r>
              <a:rPr lang="zh-CN" altLang="en-US" sz="2800" b="1" dirty="0">
                <a:solidFill>
                  <a:srgbClr val="FFC000"/>
                </a:solidFill>
              </a:rPr>
              <a:t>绩效观</a:t>
            </a:r>
            <a:endParaRPr lang="en-US" altLang="zh-CN" sz="2800" b="1" dirty="0">
              <a:solidFill>
                <a:srgbClr val="FFC000"/>
              </a:solidFill>
            </a:endParaRPr>
          </a:p>
          <a:p>
            <a:pPr lvl="0">
              <a:lnSpc>
                <a:spcPct val="140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400" b="1" dirty="0">
                <a:solidFill>
                  <a:srgbClr val="FFFF00"/>
                </a:solidFill>
              </a:rPr>
              <a:t>内涵发展：</a:t>
            </a:r>
            <a:r>
              <a:rPr lang="zh-CN" altLang="en-US" sz="2200" b="1" dirty="0">
                <a:solidFill>
                  <a:srgbClr val="FFFFFF"/>
                </a:solidFill>
              </a:rPr>
              <a:t>育人</a:t>
            </a:r>
            <a:r>
              <a:rPr lang="en-US" altLang="zh-CN" sz="2200" b="1" dirty="0">
                <a:solidFill>
                  <a:srgbClr val="FFFFFF"/>
                </a:solidFill>
              </a:rPr>
              <a:t>——</a:t>
            </a:r>
            <a:r>
              <a:rPr lang="zh-CN" altLang="en-US" sz="2200" b="1" dirty="0">
                <a:solidFill>
                  <a:srgbClr val="FFFFFF"/>
                </a:solidFill>
              </a:rPr>
              <a:t>根本任务，质量</a:t>
            </a:r>
            <a:r>
              <a:rPr lang="en-US" altLang="zh-CN" sz="2200" b="1" dirty="0">
                <a:solidFill>
                  <a:srgbClr val="FFFFFF"/>
                </a:solidFill>
              </a:rPr>
              <a:t>——</a:t>
            </a:r>
            <a:r>
              <a:rPr lang="zh-CN" altLang="en-US" sz="2200" b="1" dirty="0">
                <a:solidFill>
                  <a:srgbClr val="FFFFFF"/>
                </a:solidFill>
              </a:rPr>
              <a:t>声誉载体；提高质量、优化结构</a:t>
            </a:r>
            <a:endParaRPr lang="en-US" altLang="zh-CN" sz="2200" b="1" dirty="0">
              <a:solidFill>
                <a:srgbClr val="FFFFFF"/>
              </a:solidFill>
            </a:endParaRPr>
          </a:p>
          <a:p>
            <a:pPr lvl="0">
              <a:lnSpc>
                <a:spcPct val="140000"/>
              </a:lnSpc>
            </a:pPr>
            <a:r>
              <a:rPr lang="en-US" altLang="zh-CN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● </a:t>
            </a:r>
            <a:r>
              <a:rPr lang="zh-CN" altLang="en-US" sz="2400" b="1" dirty="0">
                <a:solidFill>
                  <a:srgbClr val="FFFF00"/>
                </a:solidFill>
              </a:rPr>
              <a:t>协调发展：</a:t>
            </a:r>
            <a:r>
              <a:rPr lang="zh-CN" altLang="en-US" sz="2200" b="1" dirty="0">
                <a:solidFill>
                  <a:srgbClr val="FFFFFF"/>
                </a:solidFill>
              </a:rPr>
              <a:t>规模、结构、质量、效益、速度（节奏）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 lvl="0">
              <a:lnSpc>
                <a:spcPct val="140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400" b="1" dirty="0">
                <a:solidFill>
                  <a:srgbClr val="FFFF00"/>
                </a:solidFill>
              </a:rPr>
              <a:t>特色发展：</a:t>
            </a:r>
            <a:r>
              <a:rPr lang="zh-CN" altLang="en-US" sz="2200" b="1" dirty="0">
                <a:solidFill>
                  <a:srgbClr val="FFFFFF"/>
                </a:solidFill>
              </a:rPr>
              <a:t>比较优势、核心竞争力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 lvl="0">
              <a:lnSpc>
                <a:spcPct val="140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400" b="1" dirty="0">
                <a:solidFill>
                  <a:srgbClr val="FFFF00"/>
                </a:solidFill>
              </a:rPr>
              <a:t>和谐发展：</a:t>
            </a:r>
            <a:r>
              <a:rPr lang="zh-CN" altLang="en-US" sz="2200" b="1" dirty="0">
                <a:solidFill>
                  <a:srgbClr val="FFFFFF"/>
                </a:solidFill>
              </a:rPr>
              <a:t>师生为本，管理文化、校园文化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 lvl="0">
              <a:lnSpc>
                <a:spcPct val="140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400" b="1" dirty="0">
                <a:solidFill>
                  <a:srgbClr val="FFFF00"/>
                </a:solidFill>
              </a:rPr>
              <a:t>统筹兼顾：</a:t>
            </a:r>
            <a:r>
              <a:rPr lang="zh-CN" altLang="en-US" sz="2200" b="1" dirty="0">
                <a:solidFill>
                  <a:schemeClr val="bg1"/>
                </a:solidFill>
              </a:rPr>
              <a:t>着眼全局、</a:t>
            </a:r>
            <a:r>
              <a:rPr lang="zh-CN" altLang="en-US" sz="2200" b="1" dirty="0">
                <a:solidFill>
                  <a:srgbClr val="FFFFFF"/>
                </a:solidFill>
              </a:rPr>
              <a:t>抓住重点；有所为、有所不为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 lvl="0">
              <a:lnSpc>
                <a:spcPct val="14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★ </a:t>
            </a:r>
            <a:r>
              <a:rPr lang="zh-CN" altLang="en-US" sz="2400" b="1" dirty="0">
                <a:solidFill>
                  <a:srgbClr val="00B0F0"/>
                </a:solidFill>
              </a:rPr>
              <a:t>知易、行难、知行合一更难；</a:t>
            </a:r>
            <a:r>
              <a:rPr lang="zh-CN" altLang="en-US" sz="2400" b="1" dirty="0">
                <a:solidFill>
                  <a:srgbClr val="FF0000"/>
                </a:solidFill>
              </a:rPr>
              <a:t>遵循规律、注重积累、深化综合改革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27377" y="107600"/>
            <a:ext cx="660305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90000"/>
              </a:lnSpc>
              <a:spcBef>
                <a:spcPts val="1000"/>
              </a:spcBef>
            </a:pPr>
            <a:r>
              <a:rPr lang="zh-CN" altLang="en-US" sz="3600" b="1" dirty="0">
                <a:solidFill>
                  <a:srgbClr val="000000"/>
                </a:solidFill>
              </a:rPr>
              <a:t>二、更新发展观念 </a:t>
            </a:r>
            <a:r>
              <a:rPr lang="en-US" altLang="zh-CN" sz="3600" b="1" dirty="0">
                <a:solidFill>
                  <a:srgbClr val="000000"/>
                </a:solidFill>
              </a:rPr>
              <a:t>—— </a:t>
            </a:r>
            <a:r>
              <a:rPr lang="zh-CN" altLang="en-US" sz="3600" b="1" dirty="0">
                <a:solidFill>
                  <a:srgbClr val="000000"/>
                </a:solidFill>
              </a:rPr>
              <a:t>先导</a:t>
            </a:r>
            <a:endParaRPr lang="zh-CN" altLang="en-US" sz="3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4866821" y="769442"/>
          <a:ext cx="5914238" cy="4011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601845" y="3136612"/>
            <a:ext cx="18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战略规划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865615" y="5179239"/>
            <a:ext cx="5914238" cy="670547"/>
            <a:chOff x="0" y="3378814"/>
            <a:chExt cx="5914238" cy="554400"/>
          </a:xfrm>
        </p:grpSpPr>
        <p:sp>
          <p:nvSpPr>
            <p:cNvPr id="17" name="矩形 16"/>
            <p:cNvSpPr/>
            <p:nvPr/>
          </p:nvSpPr>
          <p:spPr>
            <a:xfrm>
              <a:off x="0" y="3378814"/>
              <a:ext cx="5914238" cy="554400"/>
            </a:xfrm>
            <a:prstGeom prst="rect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矩形 17"/>
            <p:cNvSpPr/>
            <p:nvPr/>
          </p:nvSpPr>
          <p:spPr>
            <a:xfrm>
              <a:off x="0" y="3378814"/>
              <a:ext cx="5914238" cy="554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9011" tIns="458216" rIns="459011" bIns="156464" numCol="1" spcCol="1270" anchor="t" anchorCtr="0">
              <a:noAutofit/>
            </a:bodyPr>
            <a:lstStyle/>
            <a:p>
              <a:pPr marL="228600" marR="0" lvl="1" indent="-228600" algn="l" defTabSz="9779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defRPr/>
              </a:pP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59229" y="4820672"/>
            <a:ext cx="5620624" cy="797251"/>
            <a:chOff x="106206" y="3732036"/>
            <a:chExt cx="4848052" cy="947644"/>
          </a:xfrm>
        </p:grpSpPr>
        <p:sp>
          <p:nvSpPr>
            <p:cNvPr id="20" name="圆角矩形 19"/>
            <p:cNvSpPr/>
            <p:nvPr/>
          </p:nvSpPr>
          <p:spPr>
            <a:xfrm>
              <a:off x="106206" y="3732036"/>
              <a:ext cx="4838834" cy="797040"/>
            </a:xfrm>
            <a:prstGeom prst="roundRect">
              <a:avLst/>
            </a:prstGeom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圆角矩形 4"/>
            <p:cNvSpPr/>
            <p:nvPr/>
          </p:nvSpPr>
          <p:spPr>
            <a:xfrm>
              <a:off x="115424" y="3809849"/>
              <a:ext cx="4838834" cy="8698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481" tIns="0" rIns="156481" bIns="0" numCol="1" spcCol="1270" anchor="ctr" anchorCtr="0">
              <a:noAutofit/>
            </a:bodyPr>
            <a:lstStyle/>
            <a:p>
              <a:pPr marL="0" marR="0" lvl="0" indent="0" algn="l" defTabSz="1422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lang="zh-CN" altLang="en-US" sz="32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Century Gothic" panose="020B0502020202020204"/>
                  <a:ea typeface="微软雅黑" panose="020B0503020204020204" charset="-122"/>
                </a:rPr>
                <a:t>四、</a:t>
              </a: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/>
                  <a:ea typeface="微软雅黑" panose="020B0503020204020204" charset="-122"/>
                  <a:cs typeface="+mn-cs"/>
                </a:rPr>
                <a:t>突出发展重点 </a:t>
              </a: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/>
                  <a:ea typeface="微软雅黑" panose="020B0503020204020204" charset="-122"/>
                  <a:cs typeface="+mn-cs"/>
                </a:rPr>
                <a:t>—— </a:t>
              </a: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/>
                  <a:ea typeface="微软雅黑" panose="020B0503020204020204" charset="-122"/>
                  <a:cs typeface="+mn-cs"/>
                </a:rPr>
                <a:t>关键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125895" y="698531"/>
            <a:ext cx="10400521" cy="5819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2000"/>
              </a:lnSpc>
            </a:pP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● </a:t>
            </a:r>
            <a:r>
              <a:rPr lang="zh-CN" altLang="en-US" sz="2800" b="1" dirty="0">
                <a:solidFill>
                  <a:srgbClr val="FFC000"/>
                </a:solidFill>
              </a:rPr>
              <a:t>发展目标定位</a:t>
            </a:r>
            <a:endParaRPr lang="zh-CN" altLang="en-US" sz="2800" b="1" dirty="0">
              <a:solidFill>
                <a:srgbClr val="FFC000"/>
              </a:solidFill>
            </a:endParaRPr>
          </a:p>
          <a:p>
            <a:pPr lvl="0">
              <a:lnSpc>
                <a:spcPct val="152000"/>
              </a:lnSpc>
            </a:pPr>
            <a:r>
              <a:rPr lang="zh-CN" altLang="en-US" sz="2400" b="1" dirty="0">
                <a:solidFill>
                  <a:srgbClr val="FFFFFF"/>
                </a:solidFill>
              </a:rPr>
              <a:t>          使命、发展目标、发展思路、发展策略</a:t>
            </a:r>
            <a:endParaRPr lang="zh-CN" altLang="en-US" sz="2400" b="1" dirty="0">
              <a:solidFill>
                <a:srgbClr val="FFFFFF"/>
              </a:solidFill>
            </a:endParaRPr>
          </a:p>
          <a:p>
            <a:pPr lvl="0">
              <a:lnSpc>
                <a:spcPct val="152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● </a:t>
            </a:r>
            <a:r>
              <a:rPr lang="zh-CN" altLang="en-US" sz="2400" b="1" dirty="0">
                <a:solidFill>
                  <a:srgbClr val="FFFFFF"/>
                </a:solidFill>
              </a:rPr>
              <a:t>体现教育理念与指导思想</a:t>
            </a:r>
            <a:r>
              <a:rPr lang="zh-CN" altLang="en-US" sz="2000" b="1" dirty="0">
                <a:solidFill>
                  <a:srgbClr val="FFFFFF"/>
                </a:solidFill>
              </a:rPr>
              <a:t>（方向、使命）</a:t>
            </a:r>
            <a:endParaRPr lang="en-US" altLang="zh-CN" sz="2000" b="1" dirty="0">
              <a:solidFill>
                <a:srgbClr val="FFFFFF"/>
              </a:solidFill>
            </a:endParaRPr>
          </a:p>
          <a:p>
            <a:pPr lvl="0">
              <a:lnSpc>
                <a:spcPct val="152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● </a:t>
            </a:r>
            <a:r>
              <a:rPr lang="zh-CN" altLang="en-US" sz="2400" b="1" dirty="0">
                <a:solidFill>
                  <a:srgbClr val="FFFFFF"/>
                </a:solidFill>
              </a:rPr>
              <a:t>符合国家战略与社会需求</a:t>
            </a:r>
            <a:r>
              <a:rPr lang="zh-CN" altLang="en-US" sz="2000" b="1" dirty="0">
                <a:solidFill>
                  <a:srgbClr val="FFFFFF"/>
                </a:solidFill>
              </a:rPr>
              <a:t>（适应、促进）</a:t>
            </a:r>
            <a:endParaRPr lang="en-US" altLang="zh-CN" sz="2000" b="1" dirty="0">
              <a:solidFill>
                <a:srgbClr val="FFFFFF"/>
              </a:solidFill>
            </a:endParaRPr>
          </a:p>
          <a:p>
            <a:pPr lvl="0">
              <a:lnSpc>
                <a:spcPct val="152000"/>
              </a:lnSpc>
            </a:pPr>
            <a:r>
              <a:rPr lang="zh-CN" altLang="en-US" sz="2400" b="1" dirty="0">
                <a:solidFill>
                  <a:srgbClr val="FFFFFF"/>
                </a:solidFill>
              </a:rPr>
              <a:t>  </a:t>
            </a: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sz="8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  </a:t>
            </a: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● </a:t>
            </a:r>
            <a:r>
              <a:rPr lang="zh-CN" altLang="en-US" sz="2400" b="1" dirty="0">
                <a:solidFill>
                  <a:srgbClr val="FFFFFF"/>
                </a:solidFill>
              </a:rPr>
              <a:t>考虑历史沿革与发展现状</a:t>
            </a:r>
            <a:r>
              <a:rPr lang="zh-CN" altLang="en-US" sz="2000" b="1" dirty="0">
                <a:solidFill>
                  <a:srgbClr val="FFFFFF"/>
                </a:solidFill>
              </a:rPr>
              <a:t>（条件）</a:t>
            </a:r>
            <a:endParaRPr lang="en-US" altLang="zh-CN" sz="2000" b="1" dirty="0">
              <a:solidFill>
                <a:srgbClr val="FFFFFF"/>
              </a:solidFill>
            </a:endParaRPr>
          </a:p>
          <a:p>
            <a:pPr lvl="0">
              <a:lnSpc>
                <a:spcPct val="152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● </a:t>
            </a:r>
            <a:r>
              <a:rPr lang="zh-CN" altLang="en-US" sz="2400" b="1" dirty="0">
                <a:solidFill>
                  <a:srgbClr val="FFFFFF"/>
                </a:solidFill>
              </a:rPr>
              <a:t>适应生存发展环境</a:t>
            </a:r>
            <a:r>
              <a:rPr lang="zh-CN" altLang="en-US" sz="2000" b="1" dirty="0">
                <a:solidFill>
                  <a:srgbClr val="FFFFFF"/>
                </a:solidFill>
              </a:rPr>
              <a:t>（内部、外部挑战）</a:t>
            </a:r>
            <a:endParaRPr lang="en-US" altLang="zh-CN" sz="2000" b="1" dirty="0">
              <a:solidFill>
                <a:srgbClr val="FFFFFF"/>
              </a:solidFill>
            </a:endParaRPr>
          </a:p>
          <a:p>
            <a:pPr lvl="0">
              <a:lnSpc>
                <a:spcPct val="152000"/>
              </a:lnSpc>
            </a:pPr>
            <a:r>
              <a:rPr lang="en-US" altLang="zh-CN" sz="2400" b="1" dirty="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sz="8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  </a:t>
            </a: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● </a:t>
            </a:r>
            <a:r>
              <a:rPr lang="zh-CN" altLang="en-US" sz="2400" b="1" dirty="0">
                <a:solidFill>
                  <a:srgbClr val="FFFFFF"/>
                </a:solidFill>
              </a:rPr>
              <a:t>遵循教育教学与科学研究规律</a:t>
            </a:r>
            <a:endParaRPr lang="en-US" altLang="zh-CN" sz="2400" b="1" dirty="0">
              <a:solidFill>
                <a:srgbClr val="FFFFFF"/>
              </a:solidFill>
            </a:endParaRPr>
          </a:p>
          <a:p>
            <a:pPr lvl="0">
              <a:lnSpc>
                <a:spcPct val="152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● </a:t>
            </a:r>
            <a:r>
              <a:rPr lang="zh-CN" altLang="en-US" sz="2400" b="1" dirty="0">
                <a:solidFill>
                  <a:srgbClr val="FFFFFF"/>
                </a:solidFill>
              </a:rPr>
              <a:t>形成特色、优势</a:t>
            </a:r>
            <a:r>
              <a:rPr lang="zh-CN" altLang="en-US" sz="2000" b="1" dirty="0">
                <a:solidFill>
                  <a:srgbClr val="FFFFFF"/>
                </a:solidFill>
              </a:rPr>
              <a:t>（核心竞争力）</a:t>
            </a:r>
            <a:endParaRPr lang="en-US" altLang="zh-CN" sz="2000" b="1" dirty="0">
              <a:solidFill>
                <a:srgbClr val="FFFFFF"/>
              </a:solidFill>
            </a:endParaRPr>
          </a:p>
          <a:p>
            <a:pPr lvl="0">
              <a:lnSpc>
                <a:spcPct val="152000"/>
              </a:lnSpc>
            </a:pPr>
            <a:r>
              <a:rPr lang="zh-CN" altLang="en-US" sz="2000" b="1" dirty="0">
                <a:solidFill>
                  <a:srgbClr val="E73A1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● </a:t>
            </a:r>
            <a:r>
              <a:rPr lang="zh-CN" altLang="en-US" sz="2600" b="1" dirty="0">
                <a:solidFill>
                  <a:srgbClr val="FFFF00"/>
                </a:solidFill>
              </a:rPr>
              <a:t>凝聚人心、制定和实施规划</a:t>
            </a:r>
            <a:r>
              <a:rPr lang="zh-CN" altLang="en-US" sz="2600" b="1" dirty="0">
                <a:solidFill>
                  <a:srgbClr val="FFFFFF"/>
                </a:solidFill>
              </a:rPr>
              <a:t>的重要基础</a:t>
            </a:r>
            <a:endParaRPr lang="en-US" altLang="zh-CN" sz="2600" b="1" dirty="0">
              <a:solidFill>
                <a:srgbClr val="FFFFFF"/>
              </a:solidFill>
            </a:endParaRPr>
          </a:p>
          <a:p>
            <a:pPr lvl="0">
              <a:lnSpc>
                <a:spcPct val="152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</a:t>
            </a:r>
            <a:r>
              <a:rPr lang="zh-CN" altLang="en-US" sz="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★</a:t>
            </a:r>
            <a:r>
              <a:rPr lang="zh-CN" altLang="en-US" sz="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2600" b="1" dirty="0">
                <a:solidFill>
                  <a:srgbClr val="FFFF00"/>
                </a:solidFill>
              </a:rPr>
              <a:t>实事求是，内涵清晰，凝聚共识，形成合力</a:t>
            </a:r>
            <a:endParaRPr lang="en-US" altLang="zh-CN" sz="2600" b="1" dirty="0">
              <a:solidFill>
                <a:srgbClr val="FFFF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27377" y="107600"/>
            <a:ext cx="660305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三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.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明晰发展定位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——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基础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46820" y="694116"/>
            <a:ext cx="10405898" cy="5955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高水平高校的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基本特征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明晰的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办学理念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目标定位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（办学方向、科学定位、发展共识）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先进的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培养模式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质量保障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（规格明晰、模式多样、保障有效）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优质的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学科建设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科学研究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（体系科学、结构合理、成果显著）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开放的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国际视野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交流合作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（视野开阔、实质合作、双向互动）</a:t>
            </a:r>
            <a:b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精良的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人力资源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物质资源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（素质优良、结构合理、保障有力）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科学的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治理体系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运行机制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（现代制度、治理体系、管理体制）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优良的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校园文化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育人氛围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（潜移默化、熏陶催化、长期积淀）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★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遵循规律，科学定位，励精图治，厚积薄发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避免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心态浮躁、急功近利）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</a:t>
            </a:r>
            <a:r>
              <a:rPr kumimoji="0" lang="en-US" altLang="zh-CN" sz="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特色发展，多样化探索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（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避免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盲目攀高、同质化发展）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27377" y="107600"/>
            <a:ext cx="660305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三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.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明晰发展定位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——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基础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4866821" y="769442"/>
          <a:ext cx="5914238" cy="4011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601845" y="3136612"/>
            <a:ext cx="18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战略规划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865615" y="5179240"/>
            <a:ext cx="5914238" cy="605083"/>
            <a:chOff x="0" y="3378814"/>
            <a:chExt cx="5914238" cy="554400"/>
          </a:xfrm>
        </p:grpSpPr>
        <p:sp>
          <p:nvSpPr>
            <p:cNvPr id="17" name="矩形 16"/>
            <p:cNvSpPr/>
            <p:nvPr/>
          </p:nvSpPr>
          <p:spPr>
            <a:xfrm>
              <a:off x="0" y="3378814"/>
              <a:ext cx="5914238" cy="554400"/>
            </a:xfrm>
            <a:prstGeom prst="rect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矩形 17"/>
            <p:cNvSpPr/>
            <p:nvPr/>
          </p:nvSpPr>
          <p:spPr>
            <a:xfrm>
              <a:off x="0" y="3378814"/>
              <a:ext cx="5914238" cy="554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9011" tIns="458216" rIns="459011" bIns="156464" numCol="1" spcCol="1270" anchor="t" anchorCtr="0">
              <a:noAutofit/>
            </a:bodyPr>
            <a:lstStyle/>
            <a:p>
              <a:pPr marL="228600" marR="0" lvl="1" indent="-228600" algn="l" defTabSz="9779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defRPr/>
              </a:pP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91830" y="4820672"/>
            <a:ext cx="5688023" cy="670549"/>
            <a:chOff x="106206" y="3732036"/>
            <a:chExt cx="4848052" cy="797041"/>
          </a:xfrm>
        </p:grpSpPr>
        <p:sp>
          <p:nvSpPr>
            <p:cNvPr id="20" name="圆角矩形 19"/>
            <p:cNvSpPr/>
            <p:nvPr/>
          </p:nvSpPr>
          <p:spPr>
            <a:xfrm>
              <a:off x="106206" y="3732036"/>
              <a:ext cx="4838834" cy="797040"/>
            </a:xfrm>
            <a:prstGeom prst="roundRect">
              <a:avLst/>
            </a:prstGeom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圆角矩形 4"/>
            <p:cNvSpPr/>
            <p:nvPr/>
          </p:nvSpPr>
          <p:spPr>
            <a:xfrm>
              <a:off x="193240" y="3809852"/>
              <a:ext cx="4761018" cy="7192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481" tIns="0" rIns="156481" bIns="0" numCol="1" spcCol="1270" anchor="ctr" anchorCtr="0">
              <a:noAutofit/>
            </a:bodyPr>
            <a:lstStyle/>
            <a:p>
              <a:pPr marL="0" marR="0" lvl="0" indent="0" algn="l" defTabSz="1422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0000"/>
                  </a:solidFill>
                  <a:latin typeface="Century Gothic" panose="020B0502020202020204"/>
                  <a:ea typeface="微软雅黑" panose="020B0503020204020204" charset="-122"/>
                </a:rPr>
                <a:t>四</a:t>
              </a:r>
              <a:r>
                <a:rPr lang="en-US" altLang="zh-CN" sz="3200" b="1" dirty="0">
                  <a:solidFill>
                    <a:srgbClr val="000000"/>
                  </a:solidFill>
                  <a:latin typeface="Century Gothic" panose="020B0502020202020204"/>
                  <a:ea typeface="微软雅黑" panose="020B0503020204020204" charset="-122"/>
                </a:rPr>
                <a:t>. </a:t>
              </a:r>
              <a:r>
                <a:rPr lang="zh-CN" altLang="en-US" sz="3200" b="1" dirty="0">
                  <a:solidFill>
                    <a:srgbClr val="000000"/>
                  </a:solidFill>
                  <a:latin typeface="Century Gothic" panose="020B0502020202020204"/>
                  <a:ea typeface="微软雅黑" panose="020B0503020204020204" charset="-122"/>
                </a:rPr>
                <a:t>突出发展重点 </a:t>
              </a:r>
              <a:r>
                <a:rPr lang="en-US" altLang="zh-CN" sz="3200" b="1" dirty="0">
                  <a:solidFill>
                    <a:srgbClr val="000000"/>
                  </a:solidFill>
                  <a:latin typeface="Century Gothic" panose="020B0502020202020204"/>
                  <a:ea typeface="微软雅黑" panose="020B0503020204020204" charset="-122"/>
                </a:rPr>
                <a:t>—— </a:t>
              </a:r>
              <a:r>
                <a:rPr lang="zh-CN" altLang="en-US" sz="3200" b="1" dirty="0">
                  <a:solidFill>
                    <a:srgbClr val="000000"/>
                  </a:solidFill>
                  <a:latin typeface="Century Gothic" panose="020B0502020202020204"/>
                  <a:ea typeface="微软雅黑" panose="020B0503020204020204" charset="-122"/>
                </a:rPr>
                <a:t>关键</a:t>
              </a:r>
              <a:endParaRPr lang="zh-CN" altLang="en-US" sz="32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375393" y="1111958"/>
            <a:ext cx="9168200" cy="5079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80000"/>
              </a:lnSpc>
            </a:pP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● </a:t>
            </a:r>
            <a:r>
              <a:rPr lang="zh-CN" altLang="en-US" sz="2800" b="1" dirty="0">
                <a:solidFill>
                  <a:srgbClr val="FFC000"/>
                </a:solidFill>
              </a:rPr>
              <a:t>战略任务</a:t>
            </a:r>
            <a:endParaRPr lang="zh-CN" altLang="en-US" sz="2800" b="1" dirty="0">
              <a:solidFill>
                <a:srgbClr val="FFC000"/>
              </a:solidFill>
            </a:endParaRPr>
          </a:p>
          <a:p>
            <a:pPr lvl="0">
              <a:lnSpc>
                <a:spcPct val="180000"/>
              </a:lnSpc>
            </a:pPr>
            <a:r>
              <a:rPr lang="zh-CN" altLang="en-US" sz="2800" b="1" dirty="0">
                <a:solidFill>
                  <a:srgbClr val="FFC000"/>
                </a:solidFill>
              </a:rPr>
              <a:t>      </a:t>
            </a:r>
            <a:r>
              <a:rPr lang="zh-CN" altLang="en-US" sz="2400" b="1" i="1" u="sng" dirty="0">
                <a:solidFill>
                  <a:schemeClr val="bg1"/>
                </a:solidFill>
              </a:rPr>
              <a:t>人才培养</a:t>
            </a:r>
            <a:r>
              <a:rPr lang="zh-CN" altLang="en-US" sz="2400" b="1" i="1" dirty="0">
                <a:solidFill>
                  <a:schemeClr val="bg1"/>
                </a:solidFill>
              </a:rPr>
              <a:t>、</a:t>
            </a:r>
            <a:r>
              <a:rPr lang="zh-CN" altLang="en-US" sz="2400" b="1" i="1" u="sng" dirty="0">
                <a:solidFill>
                  <a:schemeClr val="bg1"/>
                </a:solidFill>
              </a:rPr>
              <a:t>学科建设、科学研究</a:t>
            </a:r>
            <a:r>
              <a:rPr lang="zh-CN" altLang="en-US" sz="2400" b="1" dirty="0">
                <a:solidFill>
                  <a:schemeClr val="bg1"/>
                </a:solidFill>
              </a:rPr>
              <a:t>、社会服务</a:t>
            </a:r>
            <a:endParaRPr lang="en-US" altLang="zh-CN" sz="2400" b="1" dirty="0">
              <a:solidFill>
                <a:schemeClr val="bg1"/>
              </a:solidFill>
            </a:endParaRPr>
          </a:p>
          <a:p>
            <a:pPr lvl="0">
              <a:lnSpc>
                <a:spcPct val="18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       </a:t>
            </a:r>
            <a:r>
              <a:rPr lang="zh-CN" altLang="en-US" sz="2400" b="1" dirty="0">
                <a:solidFill>
                  <a:schemeClr val="bg1"/>
                </a:solidFill>
              </a:rPr>
              <a:t>教育信息化、教育国际化</a:t>
            </a:r>
            <a:endParaRPr lang="zh-CN" altLang="en-US" sz="2400" b="1" dirty="0">
              <a:solidFill>
                <a:schemeClr val="bg1"/>
              </a:solidFill>
            </a:endParaRPr>
          </a:p>
          <a:p>
            <a:pPr lvl="0">
              <a:lnSpc>
                <a:spcPct val="180000"/>
              </a:lnSpc>
            </a:pPr>
            <a:r>
              <a:rPr lang="zh-CN" altLang="en-US" sz="2400" b="1" dirty="0">
                <a:solidFill>
                  <a:srgbClr val="FFC000"/>
                </a:solidFill>
              </a:rPr>
              <a:t>       </a:t>
            </a:r>
            <a:r>
              <a:rPr lang="zh-CN" altLang="en-US" sz="2400" b="1" i="1" u="sng" dirty="0">
                <a:solidFill>
                  <a:schemeClr val="bg1"/>
                </a:solidFill>
              </a:rPr>
              <a:t>队伍建设</a:t>
            </a:r>
            <a:r>
              <a:rPr lang="zh-CN" altLang="en-US" sz="2400" b="1" dirty="0">
                <a:solidFill>
                  <a:schemeClr val="bg1"/>
                </a:solidFill>
              </a:rPr>
              <a:t>、</a:t>
            </a:r>
            <a:r>
              <a:rPr lang="zh-CN" altLang="en-US" sz="2400" b="1" i="1" u="sng" dirty="0">
                <a:solidFill>
                  <a:schemeClr val="bg1"/>
                </a:solidFill>
              </a:rPr>
              <a:t>现代学校制度建设</a:t>
            </a:r>
            <a:r>
              <a:rPr lang="zh-CN" altLang="en-US" sz="2400" b="1" dirty="0">
                <a:solidFill>
                  <a:schemeClr val="bg1"/>
                </a:solidFill>
              </a:rPr>
              <a:t>、</a:t>
            </a:r>
            <a:r>
              <a:rPr lang="zh-CN" altLang="en-US" sz="2400" b="1" i="1" u="sng" dirty="0">
                <a:solidFill>
                  <a:schemeClr val="bg1"/>
                </a:solidFill>
              </a:rPr>
              <a:t>文化建设</a:t>
            </a:r>
            <a:endParaRPr lang="en-US" altLang="zh-CN" sz="2400" b="1" dirty="0">
              <a:solidFill>
                <a:schemeClr val="bg1"/>
              </a:solidFill>
            </a:endParaRPr>
          </a:p>
          <a:p>
            <a:pPr lvl="0">
              <a:lnSpc>
                <a:spcPct val="18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       </a:t>
            </a:r>
            <a:r>
              <a:rPr lang="zh-CN" altLang="en-US" sz="2400" b="1" dirty="0">
                <a:solidFill>
                  <a:schemeClr val="bg1"/>
                </a:solidFill>
              </a:rPr>
              <a:t>党建思政工作、物质条件保障</a:t>
            </a:r>
            <a:endParaRPr lang="zh-CN" altLang="en-US" sz="2400" b="1" dirty="0">
              <a:solidFill>
                <a:schemeClr val="bg1"/>
              </a:solidFill>
            </a:endParaRPr>
          </a:p>
          <a:p>
            <a:pPr lvl="0">
              <a:lnSpc>
                <a:spcPct val="18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★ </a:t>
            </a:r>
            <a:r>
              <a:rPr lang="zh-CN" altLang="en-US" sz="2800" b="1" dirty="0">
                <a:solidFill>
                  <a:srgbClr val="FFFF00"/>
                </a:solidFill>
              </a:rPr>
              <a:t>着眼全局、立足区情校情</a:t>
            </a:r>
            <a:endParaRPr lang="en-US" altLang="zh-CN" sz="2800" b="1" dirty="0">
              <a:solidFill>
                <a:srgbClr val="FFFF00"/>
              </a:solidFill>
            </a:endParaRPr>
          </a:p>
          <a:p>
            <a:pPr lvl="0">
              <a:lnSpc>
                <a:spcPct val="180000"/>
              </a:lnSpc>
            </a:pPr>
            <a:r>
              <a:rPr lang="en-US" altLang="zh-CN" sz="2800" b="1" dirty="0">
                <a:solidFill>
                  <a:srgbClr val="FFFF00"/>
                </a:solidFill>
              </a:rPr>
              <a:t>      </a:t>
            </a:r>
            <a:r>
              <a:rPr lang="zh-CN" altLang="en-US" sz="2800" b="1" dirty="0">
                <a:solidFill>
                  <a:srgbClr val="FFFF00"/>
                </a:solidFill>
              </a:rPr>
              <a:t>突出重点、注重综合平衡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27377" y="107600"/>
            <a:ext cx="660305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四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. </a:t>
            </a: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突出发展重点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——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关键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33966" y="814125"/>
            <a:ext cx="10710406" cy="5867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十九大报告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与教育事业发展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建设教育强国是中华民族伟大复兴的基础工程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教育事业优先地位，加快教育现代化，办好人民满意的教育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贯彻党的教育方针，立德树人、素质教育、教育公平、培养目标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各级各类教育的发展重点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发展优质、公平、多样的教育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Century Gothic" panose="020B0502020202020204"/>
                <a:ea typeface="微软雅黑" panose="020B0503020204020204" charset="-122"/>
              </a:rPr>
              <a:t>       </a:t>
            </a:r>
            <a:r>
              <a:rPr lang="zh-CN" altLang="en-US" sz="2400" b="1" dirty="0">
                <a:solidFill>
                  <a:srgbClr val="FFFF00"/>
                </a:solidFill>
                <a:latin typeface="Century Gothic" panose="020B0502020202020204"/>
                <a:ea typeface="微软雅黑" panose="020B0503020204020204" charset="-122"/>
              </a:rPr>
              <a:t>高等教育：加快一流大学和一流学科建设，实现高等教育内涵式发展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增强教育适应人的发展和现代化建设的能力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学生资助制度，社会力量兴办教育， 教师队伍建设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33966" y="116416"/>
            <a:ext cx="5952727" cy="461434"/>
          </a:xfrm>
        </p:spPr>
        <p:txBody>
          <a:bodyPr/>
          <a:lstStyle/>
          <a:p>
            <a:r>
              <a:rPr lang="zh-CN" altLang="en-US" sz="3600" b="1" dirty="0"/>
              <a:t>引  言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48046" y="726666"/>
            <a:ext cx="11956869" cy="5797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FFFF"/>
                </a:solidFill>
              </a:rPr>
              <a:t>    1. </a:t>
            </a:r>
            <a:r>
              <a:rPr lang="zh-CN" altLang="en-US" sz="2400" b="1" dirty="0">
                <a:solidFill>
                  <a:srgbClr val="FFFFFF"/>
                </a:solidFill>
              </a:rPr>
              <a:t>明晰人才培养</a:t>
            </a:r>
            <a:r>
              <a:rPr lang="zh-CN" altLang="en-US" sz="2400" b="1" dirty="0">
                <a:solidFill>
                  <a:srgbClr val="FFFF00"/>
                </a:solidFill>
              </a:rPr>
              <a:t>目标、规格与要求</a:t>
            </a:r>
            <a:endParaRPr lang="zh-CN" altLang="en-US" sz="24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精英型、学术型、创新型、复合型、应用型、技能型 </a:t>
            </a:r>
            <a:r>
              <a:rPr lang="en-US" altLang="zh-CN" sz="2200" b="1" dirty="0">
                <a:solidFill>
                  <a:srgbClr val="FFFFFF"/>
                </a:solidFill>
              </a:rPr>
              <a:t>…</a:t>
            </a:r>
            <a:r>
              <a:rPr lang="zh-CN" altLang="en-US" sz="2200" b="1" dirty="0">
                <a:solidFill>
                  <a:srgbClr val="FFFFFF"/>
                </a:solidFill>
              </a:rPr>
              <a:t>；</a:t>
            </a:r>
            <a:r>
              <a:rPr lang="zh-CN" altLang="en-US" sz="2200" b="1" dirty="0">
                <a:solidFill>
                  <a:srgbClr val="FFC000"/>
                </a:solidFill>
              </a:rPr>
              <a:t>遵循</a:t>
            </a:r>
            <a:r>
              <a:rPr lang="zh-CN" altLang="en-US" sz="2200" b="1" dirty="0">
                <a:solidFill>
                  <a:srgbClr val="FFFFFF"/>
                </a:solidFill>
              </a:rPr>
              <a:t>教育规律，尊重学生选择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研究、细化人才培养</a:t>
            </a:r>
            <a:r>
              <a:rPr lang="zh-CN" altLang="en-US" sz="2200" b="1" dirty="0">
                <a:solidFill>
                  <a:srgbClr val="FFC000"/>
                </a:solidFill>
              </a:rPr>
              <a:t>规格</a:t>
            </a:r>
            <a:r>
              <a:rPr lang="zh-CN" altLang="en-US" sz="2000" b="1" dirty="0">
                <a:solidFill>
                  <a:srgbClr val="FFFFFF"/>
                </a:solidFill>
              </a:rPr>
              <a:t>（知识能力素质</a:t>
            </a:r>
            <a:r>
              <a:rPr lang="zh-CN" altLang="en-US" sz="2000" b="1" dirty="0">
                <a:solidFill>
                  <a:srgbClr val="FFFF00"/>
                </a:solidFill>
              </a:rPr>
              <a:t>结构</a:t>
            </a:r>
            <a:r>
              <a:rPr lang="zh-CN" altLang="en-US" sz="2000" b="1" dirty="0">
                <a:solidFill>
                  <a:srgbClr val="FFFFFF"/>
                </a:solidFill>
              </a:rPr>
              <a:t>，市场</a:t>
            </a:r>
            <a:r>
              <a:rPr lang="zh-CN" altLang="en-US" sz="2000" b="1" dirty="0">
                <a:solidFill>
                  <a:srgbClr val="FFFF00"/>
                </a:solidFill>
              </a:rPr>
              <a:t>需求</a:t>
            </a:r>
            <a:r>
              <a:rPr lang="zh-CN" altLang="en-US" sz="2000" b="1" dirty="0">
                <a:solidFill>
                  <a:srgbClr val="FFFFFF"/>
                </a:solidFill>
              </a:rPr>
              <a:t>）；</a:t>
            </a:r>
            <a:r>
              <a:rPr lang="zh-CN" altLang="en-US" sz="2200" b="1" dirty="0">
                <a:solidFill>
                  <a:srgbClr val="FFFFFF"/>
                </a:solidFill>
              </a:rPr>
              <a:t>探索</a:t>
            </a:r>
            <a:r>
              <a:rPr lang="zh-CN" altLang="en-US" sz="2200" b="1" dirty="0">
                <a:solidFill>
                  <a:srgbClr val="FFC000"/>
                </a:solidFill>
              </a:rPr>
              <a:t>多样化</a:t>
            </a:r>
            <a:r>
              <a:rPr lang="zh-CN" altLang="en-US" sz="2200" b="1" dirty="0">
                <a:solidFill>
                  <a:srgbClr val="FFFFFF"/>
                </a:solidFill>
              </a:rPr>
              <a:t>培养模式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FFFF"/>
                </a:solidFill>
              </a:rPr>
              <a:t>    </a:t>
            </a:r>
            <a:r>
              <a:rPr lang="en-US" altLang="zh-CN" sz="2400" b="1" dirty="0">
                <a:solidFill>
                  <a:srgbClr val="FFFFFF"/>
                </a:solidFill>
              </a:rPr>
              <a:t>2. </a:t>
            </a:r>
            <a:r>
              <a:rPr lang="zh-CN" altLang="en-US" sz="2400" b="1" dirty="0">
                <a:solidFill>
                  <a:srgbClr val="FFFF00"/>
                </a:solidFill>
              </a:rPr>
              <a:t>专业</a:t>
            </a:r>
            <a:r>
              <a:rPr lang="zh-CN" altLang="en-US" sz="2400" b="1" dirty="0">
                <a:solidFill>
                  <a:srgbClr val="FFFFFF"/>
                </a:solidFill>
              </a:rPr>
              <a:t>建设与改革</a:t>
            </a:r>
            <a:endParaRPr lang="en-US" altLang="zh-CN" sz="24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专业</a:t>
            </a:r>
            <a:r>
              <a:rPr lang="zh-CN" altLang="en-US" sz="2200" b="1" dirty="0">
                <a:solidFill>
                  <a:srgbClr val="FFC000"/>
                </a:solidFill>
              </a:rPr>
              <a:t>设置</a:t>
            </a:r>
            <a:r>
              <a:rPr lang="zh-CN" altLang="en-US" sz="2200" b="1" dirty="0">
                <a:solidFill>
                  <a:srgbClr val="FFFFFF"/>
                </a:solidFill>
              </a:rPr>
              <a:t>：科学、规范；科学的学科专业</a:t>
            </a:r>
            <a:r>
              <a:rPr lang="zh-CN" altLang="en-US" sz="2200" b="1" dirty="0">
                <a:solidFill>
                  <a:srgbClr val="FFC000"/>
                </a:solidFill>
              </a:rPr>
              <a:t>体系；</a:t>
            </a:r>
            <a:r>
              <a:rPr lang="zh-CN" altLang="en-US" sz="2200" b="1" dirty="0">
                <a:solidFill>
                  <a:srgbClr val="FFFFFF"/>
                </a:solidFill>
              </a:rPr>
              <a:t>准入、调整和退出</a:t>
            </a:r>
            <a:r>
              <a:rPr lang="zh-CN" altLang="en-US" sz="2200" b="1" dirty="0">
                <a:solidFill>
                  <a:srgbClr val="FFC000"/>
                </a:solidFill>
              </a:rPr>
              <a:t>机制</a:t>
            </a: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</a:t>
            </a:r>
            <a:endParaRPr lang="en-US" altLang="zh-CN" sz="2000" b="1" dirty="0">
              <a:solidFill>
                <a:srgbClr val="FFFF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</a:t>
            </a: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● </a:t>
            </a:r>
            <a:r>
              <a:rPr lang="zh-CN" altLang="en-US" sz="2200" b="1" dirty="0">
                <a:solidFill>
                  <a:srgbClr val="FFFFFF"/>
                </a:solidFill>
              </a:rPr>
              <a:t>专业</a:t>
            </a:r>
            <a:r>
              <a:rPr lang="zh-CN" altLang="en-US" sz="2200" b="1" dirty="0">
                <a:solidFill>
                  <a:srgbClr val="FFC000"/>
                </a:solidFill>
              </a:rPr>
              <a:t>内涵</a:t>
            </a:r>
            <a:r>
              <a:rPr lang="zh-CN" altLang="en-US" sz="2200" b="1" dirty="0">
                <a:solidFill>
                  <a:srgbClr val="FFFFFF"/>
                </a:solidFill>
              </a:rPr>
              <a:t>调整与更新；</a:t>
            </a:r>
            <a:r>
              <a:rPr lang="zh-CN" altLang="en-US" sz="2200" b="1" dirty="0">
                <a:solidFill>
                  <a:srgbClr val="FFC000"/>
                </a:solidFill>
              </a:rPr>
              <a:t>学科</a:t>
            </a:r>
            <a:r>
              <a:rPr lang="zh-CN" altLang="en-US" sz="2200" b="1" dirty="0">
                <a:solidFill>
                  <a:srgbClr val="FFFFFF"/>
                </a:solidFill>
              </a:rPr>
              <a:t>建设与</a:t>
            </a:r>
            <a:r>
              <a:rPr lang="zh-CN" altLang="en-US" sz="2200" b="1" dirty="0">
                <a:solidFill>
                  <a:srgbClr val="FFC000"/>
                </a:solidFill>
              </a:rPr>
              <a:t>专业</a:t>
            </a:r>
            <a:r>
              <a:rPr lang="zh-CN" altLang="en-US" sz="2200" b="1" dirty="0">
                <a:solidFill>
                  <a:srgbClr val="FFFFFF"/>
                </a:solidFill>
              </a:rPr>
              <a:t>发展</a:t>
            </a:r>
            <a:r>
              <a:rPr lang="zh-CN" altLang="en-US" sz="2000" b="1" dirty="0">
                <a:solidFill>
                  <a:srgbClr val="FFFFFF"/>
                </a:solidFill>
              </a:rPr>
              <a:t>（知识体系、课程组合；一体化） </a:t>
            </a:r>
            <a:endParaRPr lang="en-US" altLang="zh-CN" sz="20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FFFF"/>
                </a:solidFill>
              </a:rPr>
              <a:t>    3. </a:t>
            </a:r>
            <a:r>
              <a:rPr lang="zh-CN" altLang="en-US" sz="2400" b="1" dirty="0">
                <a:solidFill>
                  <a:srgbClr val="FFFFFF"/>
                </a:solidFill>
              </a:rPr>
              <a:t>调整和优化</a:t>
            </a:r>
            <a:r>
              <a:rPr lang="zh-CN" altLang="en-US" sz="2400" b="1" dirty="0">
                <a:solidFill>
                  <a:srgbClr val="FFFF00"/>
                </a:solidFill>
              </a:rPr>
              <a:t>课程体系</a:t>
            </a:r>
            <a:endParaRPr lang="zh-CN" altLang="en-US" sz="24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C000"/>
                </a:solidFill>
              </a:rPr>
              <a:t>平衡：</a:t>
            </a:r>
            <a:r>
              <a:rPr lang="zh-CN" altLang="en-US" sz="2200" b="1" dirty="0">
                <a:solidFill>
                  <a:srgbClr val="FFFFFF"/>
                </a:solidFill>
              </a:rPr>
              <a:t>通识课程</a:t>
            </a:r>
            <a:r>
              <a:rPr lang="zh-CN" altLang="en-US" sz="2200" b="1" dirty="0">
                <a:solidFill>
                  <a:srgbClr val="FFC000"/>
                </a:solidFill>
              </a:rPr>
              <a:t>与</a:t>
            </a:r>
            <a:r>
              <a:rPr lang="zh-CN" altLang="en-US" sz="2200" b="1" dirty="0">
                <a:solidFill>
                  <a:srgbClr val="FFFFFF"/>
                </a:solidFill>
              </a:rPr>
              <a:t>专业课程，理论教学</a:t>
            </a:r>
            <a:r>
              <a:rPr lang="zh-CN" altLang="en-US" sz="2200" b="1" dirty="0">
                <a:solidFill>
                  <a:srgbClr val="FFC000"/>
                </a:solidFill>
              </a:rPr>
              <a:t>与</a:t>
            </a:r>
            <a:r>
              <a:rPr lang="zh-CN" altLang="en-US" sz="2200" b="1" dirty="0">
                <a:solidFill>
                  <a:srgbClr val="FFFFFF"/>
                </a:solidFill>
              </a:rPr>
              <a:t>实践教学，学科专业基础</a:t>
            </a:r>
            <a:r>
              <a:rPr lang="zh-CN" altLang="en-US" sz="2200" b="1" dirty="0">
                <a:solidFill>
                  <a:srgbClr val="FFC000"/>
                </a:solidFill>
              </a:rPr>
              <a:t>与</a:t>
            </a:r>
            <a:r>
              <a:rPr lang="zh-CN" altLang="en-US" sz="2200" b="1" dirty="0">
                <a:solidFill>
                  <a:srgbClr val="FFFFFF"/>
                </a:solidFill>
              </a:rPr>
              <a:t>能力培养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>
                <a:solidFill>
                  <a:srgbClr val="FFFFFF"/>
                </a:solidFill>
              </a:rPr>
              <a:t>                    必修</a:t>
            </a:r>
            <a:r>
              <a:rPr lang="zh-CN" altLang="en-US" sz="2200" b="1" dirty="0">
                <a:solidFill>
                  <a:srgbClr val="FFC000"/>
                </a:solidFill>
              </a:rPr>
              <a:t>与</a:t>
            </a:r>
            <a:r>
              <a:rPr lang="zh-CN" altLang="en-US" sz="2200" b="1" dirty="0">
                <a:solidFill>
                  <a:srgbClr val="FFFFFF"/>
                </a:solidFill>
              </a:rPr>
              <a:t>选修，课内</a:t>
            </a:r>
            <a:r>
              <a:rPr lang="zh-CN" altLang="en-US" sz="2200" b="1" dirty="0">
                <a:solidFill>
                  <a:srgbClr val="FFC000"/>
                </a:solidFill>
              </a:rPr>
              <a:t>与</a:t>
            </a:r>
            <a:r>
              <a:rPr lang="zh-CN" altLang="en-US" sz="2200" b="1" dirty="0">
                <a:solidFill>
                  <a:srgbClr val="FFFFFF"/>
                </a:solidFill>
              </a:rPr>
              <a:t>课外，共性</a:t>
            </a:r>
            <a:r>
              <a:rPr lang="zh-CN" altLang="en-US" sz="2200" b="1" dirty="0">
                <a:solidFill>
                  <a:srgbClr val="FFC000"/>
                </a:solidFill>
              </a:rPr>
              <a:t>与</a:t>
            </a:r>
            <a:r>
              <a:rPr lang="zh-CN" altLang="en-US" sz="2200" b="1" dirty="0">
                <a:solidFill>
                  <a:srgbClr val="FFFFFF"/>
                </a:solidFill>
              </a:rPr>
              <a:t>个性。不断</a:t>
            </a:r>
            <a:r>
              <a:rPr lang="zh-CN" altLang="en-US" sz="2200" b="1" dirty="0">
                <a:solidFill>
                  <a:srgbClr val="FFC000"/>
                </a:solidFill>
              </a:rPr>
              <a:t>更新教学内容</a:t>
            </a:r>
            <a:r>
              <a:rPr lang="zh-CN" altLang="en-US" sz="2000" b="1" dirty="0">
                <a:solidFill>
                  <a:srgbClr val="FFFFFF"/>
                </a:solidFill>
              </a:rPr>
              <a:t>（先进、实用） 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C000"/>
                </a:solidFill>
              </a:rPr>
              <a:t>打破：</a:t>
            </a:r>
            <a:r>
              <a:rPr lang="zh-CN" altLang="en-US" sz="2200" b="1" dirty="0">
                <a:solidFill>
                  <a:srgbClr val="FFFFFF"/>
                </a:solidFill>
              </a:rPr>
              <a:t>专业壁垒，</a:t>
            </a:r>
            <a:r>
              <a:rPr lang="zh-CN" altLang="en-US" sz="2200" b="1" dirty="0">
                <a:solidFill>
                  <a:srgbClr val="FFC000"/>
                </a:solidFill>
              </a:rPr>
              <a:t>加强：</a:t>
            </a:r>
            <a:r>
              <a:rPr lang="zh-CN" altLang="en-US" sz="2200" b="1" dirty="0">
                <a:solidFill>
                  <a:srgbClr val="FFFFFF"/>
                </a:solidFill>
              </a:rPr>
              <a:t>跨学科</a:t>
            </a:r>
            <a:r>
              <a:rPr lang="en-US" altLang="zh-CN" sz="2200" b="1" dirty="0">
                <a:solidFill>
                  <a:srgbClr val="FFFFFF"/>
                </a:solidFill>
              </a:rPr>
              <a:t>/</a:t>
            </a:r>
            <a:r>
              <a:rPr lang="zh-CN" altLang="en-US" sz="2200" b="1" dirty="0">
                <a:solidFill>
                  <a:srgbClr val="FFFFFF"/>
                </a:solidFill>
              </a:rPr>
              <a:t>专业教育；</a:t>
            </a:r>
            <a:r>
              <a:rPr lang="zh-CN" altLang="en-US" sz="2200" b="1" dirty="0">
                <a:solidFill>
                  <a:srgbClr val="FFC000"/>
                </a:solidFill>
              </a:rPr>
              <a:t>培育：</a:t>
            </a:r>
            <a:r>
              <a:rPr lang="zh-CN" altLang="en-US" sz="2200" b="1" dirty="0">
                <a:solidFill>
                  <a:srgbClr val="FFFFFF"/>
                </a:solidFill>
              </a:rPr>
              <a:t>新兴学科专业，  </a:t>
            </a:r>
            <a:r>
              <a:rPr lang="zh-CN" altLang="en-US" sz="2200" b="1" dirty="0">
                <a:solidFill>
                  <a:srgbClr val="FFC000"/>
                </a:solidFill>
              </a:rPr>
              <a:t>培养：</a:t>
            </a:r>
            <a:r>
              <a:rPr lang="zh-CN" altLang="en-US" sz="2200" b="1" dirty="0">
                <a:solidFill>
                  <a:srgbClr val="FFFFFF"/>
                </a:solidFill>
              </a:rPr>
              <a:t>复合型人才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★ </a:t>
            </a:r>
            <a:r>
              <a:rPr lang="zh-CN" altLang="en-US" sz="2200" b="1" dirty="0">
                <a:solidFill>
                  <a:srgbClr val="FFC000"/>
                </a:solidFill>
              </a:rPr>
              <a:t>整体优化：</a:t>
            </a:r>
            <a:r>
              <a:rPr lang="zh-CN" altLang="en-US" sz="2200" b="1" dirty="0">
                <a:solidFill>
                  <a:srgbClr val="FFFFFF"/>
                </a:solidFill>
              </a:rPr>
              <a:t>知识结构，课程体系。通识教育与专业教育</a:t>
            </a:r>
            <a:r>
              <a:rPr lang="zh-CN" altLang="en-US" sz="2000" b="1" dirty="0">
                <a:solidFill>
                  <a:srgbClr val="FFFFFF"/>
                </a:solidFill>
              </a:rPr>
              <a:t>（融合</a:t>
            </a:r>
            <a:r>
              <a:rPr lang="en-US" altLang="zh-CN" sz="2000" b="1" dirty="0">
                <a:solidFill>
                  <a:srgbClr val="FFFFFF"/>
                </a:solidFill>
              </a:rPr>
              <a:t>/</a:t>
            </a:r>
            <a:r>
              <a:rPr lang="zh-CN" altLang="en-US" sz="2000" b="1" dirty="0">
                <a:solidFill>
                  <a:srgbClr val="FFFFFF"/>
                </a:solidFill>
              </a:rPr>
              <a:t>剥离）</a:t>
            </a:r>
            <a:endParaRPr lang="en-US" altLang="zh-CN" sz="2000" b="1" dirty="0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76022" y="107600"/>
            <a:ext cx="804354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（一）先进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的培养模式与质量保障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66284" y="822041"/>
            <a:ext cx="10947218" cy="5803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FFFF"/>
                </a:solidFill>
              </a:rPr>
              <a:t>  4</a:t>
            </a:r>
            <a:r>
              <a:rPr lang="en-US" altLang="zh-CN" sz="24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. </a:t>
            </a:r>
            <a:r>
              <a:rPr lang="zh-CN" altLang="en-US" sz="2400" b="1" dirty="0">
                <a:solidFill>
                  <a:srgbClr val="FFFF00"/>
                </a:solidFill>
              </a:rPr>
              <a:t>关键能力和综合素质</a:t>
            </a:r>
            <a:r>
              <a:rPr lang="zh-CN" altLang="en-US" sz="2400" b="1" dirty="0">
                <a:solidFill>
                  <a:srgbClr val="FFFFFF"/>
                </a:solidFill>
              </a:rPr>
              <a:t>培养</a:t>
            </a:r>
            <a:endParaRPr lang="zh-CN" altLang="en-US" sz="24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独立思考能力、问题意识、批判性思维、分析解决问题能力、实践动手能力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职业能力培养、职业技能训练。</a:t>
            </a:r>
            <a:r>
              <a:rPr lang="zh-CN" altLang="en-US" sz="2200" b="1" dirty="0">
                <a:solidFill>
                  <a:srgbClr val="FFC000"/>
                </a:solidFill>
              </a:rPr>
              <a:t>首岗胜任</a:t>
            </a:r>
            <a:r>
              <a:rPr lang="zh-CN" altLang="en-US" sz="2200" b="1" dirty="0">
                <a:solidFill>
                  <a:srgbClr val="FFFFFF"/>
                </a:solidFill>
              </a:rPr>
              <a:t>能力</a:t>
            </a:r>
            <a:r>
              <a:rPr lang="zh-CN" altLang="en-US" sz="2200" b="1" dirty="0">
                <a:solidFill>
                  <a:schemeClr val="bg1"/>
                </a:solidFill>
              </a:rPr>
              <a:t>与</a:t>
            </a:r>
            <a:r>
              <a:rPr lang="zh-CN" altLang="en-US" sz="2200" b="1" dirty="0">
                <a:solidFill>
                  <a:srgbClr val="FFC000"/>
                </a:solidFill>
              </a:rPr>
              <a:t>职业发展</a:t>
            </a:r>
            <a:r>
              <a:rPr lang="zh-CN" altLang="en-US" sz="2200" b="1" dirty="0">
                <a:solidFill>
                  <a:srgbClr val="FFFFFF"/>
                </a:solidFill>
              </a:rPr>
              <a:t>潜能</a:t>
            </a:r>
            <a:endParaRPr lang="en-US" altLang="zh-CN" sz="2200" b="1" kern="100" dirty="0">
              <a:solidFill>
                <a:srgbClr val="F2F2F2"/>
              </a:solidFill>
              <a:latin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tabLst>
                <a:tab pos="2340610" algn="l"/>
              </a:tabLst>
            </a:pPr>
            <a:r>
              <a:rPr lang="en-US" altLang="zh-CN" sz="24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  5. </a:t>
            </a:r>
            <a:r>
              <a:rPr lang="zh-CN" altLang="en-US" sz="24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改革</a:t>
            </a:r>
            <a:r>
              <a:rPr lang="zh-CN" altLang="en-US" sz="2400" b="1" kern="100" dirty="0">
                <a:solidFill>
                  <a:srgbClr val="FFFF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教学方法和手段</a:t>
            </a:r>
            <a:endParaRPr lang="zh-CN" altLang="en-US" sz="2400" b="1" kern="100" dirty="0">
              <a:solidFill>
                <a:srgbClr val="FFFF00"/>
              </a:solidFill>
              <a:latin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tabLst>
                <a:tab pos="2340610" algn="l"/>
              </a:tabLst>
            </a:pPr>
            <a:r>
              <a:rPr lang="zh-CN" altLang="en-US" sz="2000" b="1" kern="100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    ● </a:t>
            </a:r>
            <a:r>
              <a:rPr lang="zh-CN" altLang="en-US" sz="22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探索</a:t>
            </a:r>
            <a:r>
              <a:rPr lang="zh-CN" altLang="en-US" sz="2200" b="1" kern="100" dirty="0">
                <a:solidFill>
                  <a:srgbClr val="FFC0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多样化、个性化</a:t>
            </a:r>
            <a:r>
              <a:rPr lang="zh-CN" altLang="en-US" sz="22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教学      </a:t>
            </a:r>
            <a:r>
              <a:rPr lang="zh-CN" altLang="en-US" sz="2000" b="1" kern="100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● </a:t>
            </a:r>
            <a:r>
              <a:rPr lang="zh-CN" altLang="en-US" sz="22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创造性地运用</a:t>
            </a:r>
            <a:r>
              <a:rPr lang="zh-CN" altLang="en-US" sz="2200" b="1" kern="100" dirty="0">
                <a:solidFill>
                  <a:srgbClr val="FFC0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信息技术</a:t>
            </a:r>
            <a:endParaRPr lang="zh-CN" altLang="en-US" sz="2200" b="1" kern="100" dirty="0">
              <a:solidFill>
                <a:srgbClr val="F2F2F2"/>
              </a:solidFill>
              <a:latin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tabLst>
                <a:tab pos="2340610" algn="l"/>
              </a:tabLst>
            </a:pPr>
            <a:r>
              <a:rPr lang="zh-CN" altLang="en-US" sz="2000" b="1" kern="100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    ● </a:t>
            </a:r>
            <a:r>
              <a:rPr lang="zh-CN" altLang="en-US" sz="22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注重</a:t>
            </a:r>
            <a:r>
              <a:rPr lang="zh-CN" altLang="en-US" sz="2200" b="1" kern="100" dirty="0">
                <a:solidFill>
                  <a:srgbClr val="FFC0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探究式学习</a:t>
            </a:r>
            <a:r>
              <a:rPr lang="zh-CN" altLang="en-US" sz="2000" b="1" kern="100" dirty="0">
                <a:solidFill>
                  <a:srgbClr val="FFFF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PBL</a:t>
            </a:r>
            <a:r>
              <a:rPr lang="zh-CN" altLang="en-US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Seminar</a:t>
            </a:r>
            <a:r>
              <a:rPr lang="zh-CN" altLang="en-US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capstone experience </a:t>
            </a:r>
            <a:r>
              <a:rPr lang="zh-CN" altLang="en-US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Case Study </a:t>
            </a:r>
            <a:r>
              <a:rPr lang="zh-CN" altLang="en-US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等）</a:t>
            </a:r>
            <a:endParaRPr lang="zh-CN" altLang="en-US" sz="2000" b="1" kern="100" dirty="0">
              <a:solidFill>
                <a:srgbClr val="F2F2F2"/>
              </a:solidFill>
              <a:latin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tabLst>
                <a:tab pos="2340610" algn="l"/>
              </a:tabLst>
            </a:pPr>
            <a:r>
              <a:rPr lang="zh-CN" altLang="en-US" sz="2400" b="1" kern="1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   ★ </a:t>
            </a:r>
            <a:r>
              <a:rPr lang="zh-CN" altLang="en-US" sz="22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变革教学观念，</a:t>
            </a:r>
            <a:r>
              <a:rPr lang="zh-CN" altLang="en-US" sz="2200" b="1" kern="100" dirty="0">
                <a:solidFill>
                  <a:srgbClr val="FFC0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学生主体，师生互动，合作式学习</a:t>
            </a:r>
            <a:endParaRPr lang="zh-CN" altLang="en-US" sz="2200" b="1" kern="100" dirty="0">
              <a:solidFill>
                <a:srgbClr val="FFC000"/>
              </a:solidFill>
              <a:latin typeface="微软雅黑" panose="020B0503020204020204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tabLst>
                <a:tab pos="2340610" algn="l"/>
              </a:tabLst>
              <a:defRPr/>
            </a:pPr>
            <a:r>
              <a:rPr lang="en-US" altLang="zh-CN" sz="24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 6. </a:t>
            </a:r>
            <a:r>
              <a:rPr lang="zh-CN" altLang="en-US" sz="24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完善</a:t>
            </a:r>
            <a:r>
              <a:rPr lang="zh-CN" altLang="en-US" sz="2400" b="1" kern="100" dirty="0">
                <a:solidFill>
                  <a:srgbClr val="FFFF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内部质量保障体系</a:t>
            </a:r>
            <a:endParaRPr lang="zh-CN" altLang="en-US" sz="2400" b="1" kern="100" dirty="0">
              <a:solidFill>
                <a:srgbClr val="FFFF00"/>
              </a:solidFill>
              <a:latin typeface="微软雅黑" panose="020B0503020204020204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tabLst>
                <a:tab pos="2340610" algn="l"/>
              </a:tabLst>
              <a:defRPr/>
            </a:pPr>
            <a:r>
              <a:rPr lang="zh-CN" altLang="en-US" sz="2000" b="1" kern="100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   ● </a:t>
            </a:r>
            <a:r>
              <a:rPr lang="zh-CN" altLang="en-US" sz="2200" b="1" kern="100" dirty="0">
                <a:solidFill>
                  <a:srgbClr val="FFC0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评价理念：</a:t>
            </a:r>
            <a:r>
              <a:rPr lang="zh-CN" altLang="en-US" sz="2000" b="1" kern="100" dirty="0">
                <a:solidFill>
                  <a:srgbClr val="FFFF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学生中心，结果导向，持续改进，多元参与</a:t>
            </a:r>
            <a:endParaRPr lang="zh-CN" altLang="en-US" sz="2000" b="1" kern="100" dirty="0">
              <a:solidFill>
                <a:srgbClr val="FFFF00"/>
              </a:solidFill>
              <a:latin typeface="微软雅黑" panose="020B0503020204020204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tabLst>
                <a:tab pos="2340610" algn="l"/>
              </a:tabLst>
              <a:defRPr/>
            </a:pPr>
            <a:r>
              <a:rPr lang="zh-CN" altLang="en-US" sz="2000" b="1" kern="100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   ● </a:t>
            </a:r>
            <a:r>
              <a:rPr lang="zh-CN" altLang="en-US" sz="2200" b="1" kern="100" dirty="0">
                <a:solidFill>
                  <a:srgbClr val="FFC0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核心要素：</a:t>
            </a:r>
            <a:r>
              <a:rPr lang="zh-CN" altLang="en-US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质量标准、指标体系、评价方法、反馈与持续改进、组织制度</a:t>
            </a:r>
            <a:endParaRPr lang="zh-CN" altLang="en-US" sz="2000" b="1" kern="100" dirty="0">
              <a:solidFill>
                <a:srgbClr val="F2F2F2"/>
              </a:solidFill>
              <a:latin typeface="微软雅黑" panose="020B0503020204020204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tabLst>
                <a:tab pos="2340610" algn="l"/>
              </a:tabLst>
              <a:defRPr/>
            </a:pPr>
            <a:r>
              <a:rPr lang="zh-CN" altLang="en-US" sz="2000" b="1" kern="100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   ● </a:t>
            </a:r>
            <a:r>
              <a:rPr lang="zh-CN" altLang="en-US" sz="2200" b="1" kern="100" dirty="0">
                <a:solidFill>
                  <a:srgbClr val="FFC0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国际趋势：</a:t>
            </a:r>
            <a:r>
              <a:rPr lang="zh-CN" altLang="en-US" sz="2000" b="1" kern="100" dirty="0">
                <a:solidFill>
                  <a:srgbClr val="FFFF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教学</a:t>
            </a:r>
            <a:r>
              <a:rPr lang="zh-CN" altLang="en-US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资源</a:t>
            </a:r>
            <a:r>
              <a:rPr lang="zh-CN" altLang="en-US" sz="2000" b="1" kern="100" dirty="0">
                <a:solidFill>
                  <a:srgbClr val="FFFF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使用效率</a:t>
            </a:r>
            <a:r>
              <a:rPr lang="zh-CN" altLang="en-US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，学生</a:t>
            </a:r>
            <a:r>
              <a:rPr lang="zh-CN" altLang="en-US" sz="2000" b="1" kern="100" dirty="0">
                <a:solidFill>
                  <a:srgbClr val="FFFF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学习效果跟踪与评价，</a:t>
            </a:r>
            <a:r>
              <a:rPr lang="zh-CN" altLang="en-US" sz="2000" b="1" kern="100" dirty="0">
                <a:solidFill>
                  <a:srgbClr val="F2F2F2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内部质量保障体系</a:t>
            </a:r>
            <a:r>
              <a:rPr lang="zh-CN" altLang="en-US" sz="2000" b="1" kern="100" dirty="0">
                <a:solidFill>
                  <a:srgbClr val="FFFF00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有效性</a:t>
            </a:r>
            <a:endParaRPr lang="zh-CN" altLang="en-US" sz="2000" b="1" kern="100" dirty="0">
              <a:solidFill>
                <a:srgbClr val="F2F2F2"/>
              </a:solidFill>
              <a:latin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76022" y="107600"/>
            <a:ext cx="804354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（一）先进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的培养模式与质量保障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21537" y="864637"/>
            <a:ext cx="11454643" cy="570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★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学科：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一门学问的知识的集成，系统性的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知识体系。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专业：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广义课程组合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学科建设：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知识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保护、传承、创造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；知识体系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构建、维护、更新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zh-CN" altLang="en-US" sz="3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凝练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学科方向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（交叉融合，重点突破；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形成特色优势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）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优化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学科结构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（科学设计、统筹兼顾；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完善学科体系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）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汇聚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学科队伍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（引进培养并重，团队合作，奉献精神；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人力资源保障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）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搭建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学科基地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（实验室、仪器设备、图书资料、资金；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物质条件保障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）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创新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建设机制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（协同创新、绩效评价、激励约束机制；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政策制度保障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）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kumimoji="0" lang="zh-CN" altLang="en-US" sz="2400" b="1" i="0" u="none" strike="sng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完善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建设规划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（指导思想、建设目标、发展策略、战略任务、实施保障）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培养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创新人才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（创新能力、综合素质；科教融合、产教融合）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产出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原创成果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（国际标准、中国特色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/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学派；服务重大需求，科学资政、指导实践）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76022" y="107600"/>
            <a:ext cx="804354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（二）优质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的学科建设与科学研究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653143" y="870857"/>
          <a:ext cx="11041110" cy="4872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3932"/>
                <a:gridCol w="1256610"/>
                <a:gridCol w="5471255"/>
                <a:gridCol w="1389313"/>
              </a:tblGrid>
              <a:tr h="594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学校</a:t>
                      </a: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建设</a:t>
                      </a: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类别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建设</a:t>
                      </a: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一流学科</a:t>
                      </a: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（</a:t>
                      </a: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文：</a:t>
                      </a: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13</a:t>
                      </a: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；   理：</a:t>
                      </a: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13</a:t>
                      </a: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；  工：</a:t>
                      </a: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）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学科数</a:t>
                      </a: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（</a:t>
                      </a:r>
                      <a:r>
                        <a:rPr lang="en-US" alt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r>
                        <a:rPr lang="zh-CN" alt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）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7777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北京师范大学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一流大学</a:t>
                      </a:r>
                      <a:r>
                        <a:rPr lang="en-US" sz="1400" b="1" kern="0" dirty="0">
                          <a:effectLst/>
                        </a:rPr>
                        <a:t>A</a:t>
                      </a:r>
                      <a:r>
                        <a:rPr lang="zh-CN" sz="1400" b="1" kern="0" dirty="0">
                          <a:effectLst/>
                        </a:rPr>
                        <a:t>类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rgbClr val="7030A0"/>
                          </a:solidFill>
                          <a:effectLst/>
                        </a:rPr>
                        <a:t>教育学</a:t>
                      </a:r>
                      <a:r>
                        <a:rPr lang="zh-CN" sz="1400" b="1" kern="0" dirty="0">
                          <a:effectLst/>
                        </a:rPr>
                        <a:t>，</a:t>
                      </a:r>
                      <a:r>
                        <a:rPr lang="zh-CN" sz="1400" b="1" kern="0" dirty="0">
                          <a:solidFill>
                            <a:srgbClr val="7030A0"/>
                          </a:solidFill>
                          <a:effectLst/>
                        </a:rPr>
                        <a:t>心理学，</a:t>
                      </a:r>
                      <a:r>
                        <a:rPr lang="zh-CN" sz="1400" b="1" kern="0" dirty="0">
                          <a:effectLst/>
                        </a:rPr>
                        <a:t>中国语言文学，中国史，数学，地理学，系统科学，生态学，</a:t>
                      </a:r>
                      <a:r>
                        <a:rPr lang="zh-CN" sz="1400" b="1" kern="0" dirty="0">
                          <a:solidFill>
                            <a:srgbClr val="00B0F0"/>
                          </a:solidFill>
                          <a:effectLst/>
                        </a:rPr>
                        <a:t>环境科学与工程</a:t>
                      </a:r>
                      <a:r>
                        <a:rPr lang="zh-CN" sz="1400" b="1" kern="0" dirty="0">
                          <a:effectLst/>
                        </a:rPr>
                        <a:t>，戏剧与影视学，语言学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11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388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华东师范大学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一流大学</a:t>
                      </a:r>
                      <a:r>
                        <a:rPr lang="en-US" sz="1400" b="1" kern="0" dirty="0">
                          <a:effectLst/>
                        </a:rPr>
                        <a:t>A</a:t>
                      </a:r>
                      <a:r>
                        <a:rPr lang="zh-CN" sz="1400" b="1" kern="0" dirty="0">
                          <a:effectLst/>
                        </a:rPr>
                        <a:t>类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rgbClr val="7030A0"/>
                          </a:solidFill>
                          <a:effectLst/>
                        </a:rPr>
                        <a:t>教育学</a:t>
                      </a:r>
                      <a:r>
                        <a:rPr lang="zh-CN" sz="1400" b="1" kern="0" dirty="0">
                          <a:effectLst/>
                        </a:rPr>
                        <a:t>，生态学，统计学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3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388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东北师范大学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一流学科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马克思主义理论，世界史，数学，化学，统计学，</a:t>
                      </a:r>
                      <a:r>
                        <a:rPr lang="zh-CN" sz="1400" b="1" kern="0" dirty="0">
                          <a:solidFill>
                            <a:srgbClr val="00B0F0"/>
                          </a:solidFill>
                          <a:effectLst/>
                        </a:rPr>
                        <a:t>材料科学与工程</a:t>
                      </a:r>
                      <a:endParaRPr lang="zh-CN" sz="1400" b="1" kern="100" dirty="0">
                        <a:solidFill>
                          <a:srgbClr val="00B0F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6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388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华中师范大学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一流学科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政治学，中国语言文学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2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388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西南大学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一流学科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生物学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1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388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陕西师范大学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一流学科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中国语言文学（自定）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1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388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首都师范大学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一流学科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数学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1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388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南京师范大学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一流学科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地理学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1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388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湖南师范大学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一流学科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外国语言文学（自定）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1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  <a:tr h="388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华南师范大学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一流学科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effectLst/>
                        </a:rPr>
                        <a:t>物理学</a:t>
                      </a:r>
                      <a:endParaRPr lang="zh-CN" sz="14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</a:rPr>
                        <a:t>1</a:t>
                      </a:r>
                      <a:endParaRPr lang="zh-CN" sz="1600" b="1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16" marR="65116" marT="0" marB="0" anchor="ctr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5838174" y="5741673"/>
            <a:ext cx="5918889" cy="96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★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特色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→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73A1C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比较优势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→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一流学科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→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73A1C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核心竞争力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340610" algn="l"/>
              </a:tabLst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★ 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励精图治、科学谋划，厚积薄发、重点突破</a:t>
            </a:r>
            <a:endParaRPr kumimoji="0" lang="zh-CN" altLang="zh-CN" sz="2000" b="1" i="0" u="none" strike="noStrike" kern="1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7300" y="5757656"/>
            <a:ext cx="4878887" cy="96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★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特色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≠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高水平；  特色学科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≠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一流学科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主学科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≠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一流学科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76022" y="107600"/>
            <a:ext cx="804354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（二）优质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的学科建设与科学研究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33966" y="680772"/>
            <a:ext cx="10765851" cy="6351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6000"/>
              </a:lnSpc>
            </a:pPr>
            <a:r>
              <a:rPr lang="en-US" altLang="zh-CN" sz="2400" b="1" dirty="0">
                <a:solidFill>
                  <a:srgbClr val="FFFFFF"/>
                </a:solidFill>
              </a:rPr>
              <a:t>   1. </a:t>
            </a:r>
            <a:r>
              <a:rPr lang="zh-CN" altLang="en-US" sz="2400" b="1" dirty="0">
                <a:solidFill>
                  <a:srgbClr val="FFFF00"/>
                </a:solidFill>
              </a:rPr>
              <a:t>教师队伍</a:t>
            </a:r>
            <a:r>
              <a:rPr lang="zh-CN" altLang="en-US" sz="2400" b="1" dirty="0">
                <a:solidFill>
                  <a:srgbClr val="FFFFFF"/>
                </a:solidFill>
              </a:rPr>
              <a:t>建设</a:t>
            </a:r>
            <a:endParaRPr lang="zh-CN" altLang="en-US" sz="2400" b="1" dirty="0">
              <a:solidFill>
                <a:srgbClr val="FFFFFF"/>
              </a:solidFill>
            </a:endParaRPr>
          </a:p>
          <a:p>
            <a:pPr>
              <a:lnSpc>
                <a:spcPct val="146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完善</a:t>
            </a:r>
            <a:r>
              <a:rPr lang="zh-CN" altLang="en-US" sz="2200" b="1" dirty="0">
                <a:solidFill>
                  <a:srgbClr val="FFC000"/>
                </a:solidFill>
              </a:rPr>
              <a:t>制度建设：</a:t>
            </a:r>
            <a:r>
              <a:rPr lang="zh-CN" altLang="en-US" sz="2000" b="1" dirty="0">
                <a:solidFill>
                  <a:srgbClr val="FFFFFF"/>
                </a:solidFill>
              </a:rPr>
              <a:t>聘任、考核，职称评聘，标准、资格、培训</a:t>
            </a:r>
            <a:endParaRPr lang="zh-CN" altLang="en-US" sz="2000" b="1" dirty="0">
              <a:solidFill>
                <a:srgbClr val="FFFFFF"/>
              </a:solidFill>
            </a:endParaRPr>
          </a:p>
          <a:p>
            <a:pPr>
              <a:lnSpc>
                <a:spcPct val="146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加强</a:t>
            </a:r>
            <a:r>
              <a:rPr lang="zh-CN" altLang="en-US" sz="2200" b="1" dirty="0">
                <a:solidFill>
                  <a:srgbClr val="FFC000"/>
                </a:solidFill>
              </a:rPr>
              <a:t>师德建设：</a:t>
            </a:r>
            <a:r>
              <a:rPr lang="zh-CN" altLang="en-US" sz="2000" b="1" dirty="0">
                <a:solidFill>
                  <a:srgbClr val="FFFFFF"/>
                </a:solidFill>
              </a:rPr>
              <a:t>理想信念、道德情操、仁爱之心；学术规范、团队精神</a:t>
            </a:r>
            <a:endParaRPr lang="zh-CN" altLang="en-US" sz="2000" b="1" dirty="0">
              <a:solidFill>
                <a:srgbClr val="FFFFFF"/>
              </a:solidFill>
            </a:endParaRPr>
          </a:p>
          <a:p>
            <a:pPr>
              <a:lnSpc>
                <a:spcPct val="146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提高队伍</a:t>
            </a:r>
            <a:r>
              <a:rPr lang="zh-CN" altLang="en-US" sz="2200" b="1" dirty="0">
                <a:solidFill>
                  <a:srgbClr val="FFC000"/>
                </a:solidFill>
              </a:rPr>
              <a:t>整体素质</a:t>
            </a:r>
            <a:r>
              <a:rPr lang="zh-CN" altLang="en-US" sz="2200" b="1" dirty="0">
                <a:solidFill>
                  <a:srgbClr val="FFFFFF"/>
                </a:solidFill>
              </a:rPr>
              <a:t>与教师</a:t>
            </a:r>
            <a:r>
              <a:rPr lang="zh-CN" altLang="en-US" sz="2200" b="1" dirty="0">
                <a:solidFill>
                  <a:srgbClr val="FFC000"/>
                </a:solidFill>
              </a:rPr>
              <a:t>职业拓展能力：</a:t>
            </a:r>
            <a:r>
              <a:rPr lang="zh-CN" altLang="en-US" sz="2000" b="1" dirty="0">
                <a:solidFill>
                  <a:srgbClr val="FFFFFF"/>
                </a:solidFill>
              </a:rPr>
              <a:t>提升教学水平、职业生涯规划</a:t>
            </a:r>
            <a:endParaRPr lang="zh-CN" altLang="en-US" sz="2000" b="1" dirty="0">
              <a:solidFill>
                <a:srgbClr val="FFFFFF"/>
              </a:solidFill>
            </a:endParaRPr>
          </a:p>
          <a:p>
            <a:pPr>
              <a:lnSpc>
                <a:spcPct val="146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优化</a:t>
            </a:r>
            <a:r>
              <a:rPr lang="zh-CN" altLang="en-US" sz="2200" b="1" dirty="0">
                <a:solidFill>
                  <a:srgbClr val="FFC000"/>
                </a:solidFill>
              </a:rPr>
              <a:t>队伍结构：</a:t>
            </a:r>
            <a:r>
              <a:rPr lang="zh-CN" altLang="en-US" sz="2000" b="1" dirty="0">
                <a:solidFill>
                  <a:srgbClr val="FFFFFF"/>
                </a:solidFill>
              </a:rPr>
              <a:t>年龄、专业、职称、学位、学缘、地缘、专兼职、双师型</a:t>
            </a:r>
            <a:endParaRPr lang="zh-CN" altLang="en-US" sz="2000" b="1" dirty="0">
              <a:solidFill>
                <a:srgbClr val="FFFFFF"/>
              </a:solidFill>
            </a:endParaRPr>
          </a:p>
          <a:p>
            <a:pPr>
              <a:lnSpc>
                <a:spcPct val="146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200" b="1" dirty="0">
                <a:solidFill>
                  <a:srgbClr val="FFFFFF"/>
                </a:solidFill>
              </a:rPr>
              <a:t>改善</a:t>
            </a:r>
            <a:r>
              <a:rPr lang="zh-CN" altLang="en-US" sz="2200" b="1" dirty="0">
                <a:solidFill>
                  <a:srgbClr val="FFC000"/>
                </a:solidFill>
              </a:rPr>
              <a:t>生活待遇：</a:t>
            </a:r>
            <a:r>
              <a:rPr lang="zh-CN" altLang="en-US" sz="2000" b="1" dirty="0">
                <a:solidFill>
                  <a:srgbClr val="FFFFFF"/>
                </a:solidFill>
              </a:rPr>
              <a:t>解除后顾之忧</a:t>
            </a:r>
            <a:endParaRPr lang="zh-CN" altLang="en-US" sz="2000" b="1" dirty="0">
              <a:solidFill>
                <a:srgbClr val="FFFFFF"/>
              </a:solidFill>
            </a:endParaRPr>
          </a:p>
          <a:p>
            <a:pPr>
              <a:lnSpc>
                <a:spcPct val="146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★ </a:t>
            </a:r>
            <a:r>
              <a:rPr lang="zh-CN" altLang="en-US" sz="2200" b="1" dirty="0">
                <a:solidFill>
                  <a:srgbClr val="00B0F0"/>
                </a:solidFill>
              </a:rPr>
              <a:t>体面生活、开心工作、在竞争中成长</a:t>
            </a:r>
            <a:endParaRPr lang="en-US" altLang="zh-CN" sz="2200" b="1" dirty="0">
              <a:solidFill>
                <a:srgbClr val="00B0F0"/>
              </a:solidFill>
            </a:endParaRPr>
          </a:p>
          <a:p>
            <a:pPr>
              <a:lnSpc>
                <a:spcPct val="146000"/>
              </a:lnSpc>
            </a:pPr>
            <a:r>
              <a:rPr lang="en-US" altLang="zh-CN" sz="2400" b="1" dirty="0">
                <a:solidFill>
                  <a:srgbClr val="FFFFFF"/>
                </a:solidFill>
              </a:rPr>
              <a:t>   2. </a:t>
            </a:r>
            <a:r>
              <a:rPr lang="zh-CN" altLang="en-US" sz="2400" b="1" dirty="0">
                <a:solidFill>
                  <a:srgbClr val="FFFF00"/>
                </a:solidFill>
              </a:rPr>
              <a:t>管理干部队伍</a:t>
            </a:r>
            <a:r>
              <a:rPr lang="zh-CN" altLang="en-US" sz="2400" b="1" dirty="0">
                <a:solidFill>
                  <a:srgbClr val="FFFFFF"/>
                </a:solidFill>
              </a:rPr>
              <a:t>建设</a:t>
            </a:r>
            <a:br>
              <a:rPr lang="zh-CN" altLang="en-US" sz="2600" b="1" dirty="0">
                <a:solidFill>
                  <a:srgbClr val="FFFFFF"/>
                </a:solidFill>
              </a:rPr>
            </a:b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● </a:t>
            </a:r>
            <a:r>
              <a:rPr lang="zh-CN" altLang="en-US" sz="2200" b="1" dirty="0">
                <a:solidFill>
                  <a:srgbClr val="FFFFFF"/>
                </a:solidFill>
              </a:rPr>
              <a:t>精干、高效；专业、敬业；增强</a:t>
            </a:r>
            <a:r>
              <a:rPr lang="zh-CN" altLang="en-US" sz="2200" b="1" dirty="0">
                <a:solidFill>
                  <a:srgbClr val="FFC000"/>
                </a:solidFill>
              </a:rPr>
              <a:t>服务意识</a:t>
            </a:r>
            <a:r>
              <a:rPr lang="zh-CN" altLang="en-US" sz="2000" b="1" dirty="0">
                <a:solidFill>
                  <a:srgbClr val="FFFFFF"/>
                </a:solidFill>
              </a:rPr>
              <a:t>（为教师学生、教学科研服务）</a:t>
            </a:r>
            <a:endParaRPr lang="zh-CN" altLang="en-US" sz="2000" b="1" dirty="0">
              <a:solidFill>
                <a:srgbClr val="FFFFFF"/>
              </a:solidFill>
            </a:endParaRPr>
          </a:p>
          <a:p>
            <a:pPr>
              <a:lnSpc>
                <a:spcPct val="146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● </a:t>
            </a:r>
            <a:r>
              <a:rPr lang="zh-CN" altLang="en-US" sz="2200" b="1" dirty="0">
                <a:solidFill>
                  <a:srgbClr val="FFFFFF"/>
                </a:solidFill>
              </a:rPr>
              <a:t>重视</a:t>
            </a:r>
            <a:r>
              <a:rPr lang="zh-CN" altLang="en-US" sz="2200" b="1" dirty="0">
                <a:solidFill>
                  <a:srgbClr val="FFC000"/>
                </a:solidFill>
              </a:rPr>
              <a:t>问题研究</a:t>
            </a:r>
            <a:r>
              <a:rPr lang="zh-CN" altLang="en-US" sz="2000" b="1" dirty="0">
                <a:solidFill>
                  <a:srgbClr val="FFFFFF"/>
                </a:solidFill>
              </a:rPr>
              <a:t>（主动性、开拓性工作）</a:t>
            </a:r>
            <a:r>
              <a:rPr lang="zh-CN" altLang="en-US" sz="2200" b="1" dirty="0">
                <a:solidFill>
                  <a:srgbClr val="FFFFFF"/>
                </a:solidFill>
              </a:rPr>
              <a:t>；开展干部</a:t>
            </a:r>
            <a:r>
              <a:rPr lang="zh-CN" altLang="en-US" sz="2200" b="1" dirty="0">
                <a:solidFill>
                  <a:srgbClr val="FFC000"/>
                </a:solidFill>
              </a:rPr>
              <a:t>培训</a:t>
            </a:r>
            <a:r>
              <a:rPr lang="zh-CN" altLang="en-US" sz="2000" b="1" dirty="0">
                <a:solidFill>
                  <a:srgbClr val="FFFFFF"/>
                </a:solidFill>
              </a:rPr>
              <a:t>（办学视野、管理水平）</a:t>
            </a:r>
            <a:endParaRPr lang="zh-CN" altLang="en-US" sz="2000" b="1" dirty="0">
              <a:solidFill>
                <a:srgbClr val="FFFFFF"/>
              </a:solidFill>
            </a:endParaRPr>
          </a:p>
          <a:p>
            <a:pPr>
              <a:lnSpc>
                <a:spcPct val="146000"/>
              </a:lnSpc>
            </a:pPr>
            <a:r>
              <a:rPr lang="en-US" altLang="zh-CN" sz="2400" b="1" dirty="0">
                <a:solidFill>
                  <a:srgbClr val="FFFFFF"/>
                </a:solidFill>
              </a:rPr>
              <a:t>   3. </a:t>
            </a:r>
            <a:r>
              <a:rPr lang="zh-CN" altLang="en-US" sz="2400" b="1" dirty="0">
                <a:solidFill>
                  <a:srgbClr val="FFFF00"/>
                </a:solidFill>
              </a:rPr>
              <a:t>生源：</a:t>
            </a: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2200" b="1" dirty="0">
                <a:solidFill>
                  <a:srgbClr val="FFFFFF"/>
                </a:solidFill>
              </a:rPr>
              <a:t>数量、质量、结构</a:t>
            </a:r>
            <a:endParaRPr lang="en-US" altLang="zh-CN" sz="2200" b="1" dirty="0">
              <a:solidFill>
                <a:srgbClr val="FFFFFF"/>
              </a:solidFill>
            </a:endParaRPr>
          </a:p>
          <a:p>
            <a:pPr>
              <a:lnSpc>
                <a:spcPct val="146000"/>
              </a:lnSpc>
            </a:pPr>
            <a:r>
              <a:rPr lang="en-US" altLang="zh-CN" sz="2000" b="1" dirty="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★ </a:t>
            </a:r>
            <a:r>
              <a:rPr lang="zh-CN" altLang="en-US" sz="2200" b="1" dirty="0">
                <a:solidFill>
                  <a:srgbClr val="FFFFFF"/>
                </a:solidFill>
              </a:rPr>
              <a:t>办学</a:t>
            </a:r>
            <a:r>
              <a:rPr lang="zh-CN" altLang="en-US" sz="2200" b="1" dirty="0">
                <a:solidFill>
                  <a:srgbClr val="FFC000"/>
                </a:solidFill>
              </a:rPr>
              <a:t>水平</a:t>
            </a:r>
            <a:r>
              <a:rPr lang="zh-CN" altLang="en-US" sz="2200" b="1" dirty="0">
                <a:solidFill>
                  <a:srgbClr val="FFFFFF"/>
                </a:solidFill>
              </a:rPr>
              <a:t>与社会</a:t>
            </a:r>
            <a:r>
              <a:rPr lang="zh-CN" altLang="en-US" sz="2200" b="1" dirty="0">
                <a:solidFill>
                  <a:srgbClr val="FFC000"/>
                </a:solidFill>
              </a:rPr>
              <a:t>声誉</a:t>
            </a:r>
            <a:endParaRPr lang="zh-CN" altLang="en-US" sz="2200" b="1" dirty="0">
              <a:solidFill>
                <a:srgbClr val="FFC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07129" y="89841"/>
            <a:ext cx="793081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（三）精良的人力资源与物质资源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33966" y="795571"/>
            <a:ext cx="11131611" cy="6036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人事聘任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制度和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考核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制度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待遇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高低、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职务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上下、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人员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进出，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平衡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教学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科研的关系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平衡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行政权力与学术权力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各司其职、相互平衡、相互制约，制度保障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lvl="0">
              <a:lnSpc>
                <a:spcPct val="120000"/>
              </a:lnSpc>
              <a:defRPr/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400" b="1" dirty="0">
                <a:solidFill>
                  <a:srgbClr val="FFFFFF"/>
                </a:solidFill>
              </a:rPr>
              <a:t>优化党政和学术</a:t>
            </a:r>
            <a:r>
              <a:rPr lang="zh-CN" altLang="en-US" sz="2400" b="1" dirty="0">
                <a:solidFill>
                  <a:srgbClr val="FFC000"/>
                </a:solidFill>
              </a:rPr>
              <a:t>治理结构</a:t>
            </a:r>
            <a:endParaRPr lang="en-US" altLang="zh-CN" sz="2400" b="1" dirty="0">
              <a:solidFill>
                <a:srgbClr val="FFC000"/>
              </a:solidFill>
            </a:endParaRPr>
          </a:p>
          <a:p>
            <a:pPr lvl="0">
              <a:lnSpc>
                <a:spcPct val="120000"/>
              </a:lnSpc>
              <a:defRPr/>
            </a:pPr>
            <a:r>
              <a:rPr lang="zh-CN" altLang="en-US" sz="2200" b="1" dirty="0">
                <a:solidFill>
                  <a:srgbClr val="FFFFFF"/>
                </a:solidFill>
              </a:rPr>
              <a:t>          职能部门、院系所设置；大部制、学部制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完善</a:t>
            </a:r>
            <a:r>
              <a:rPr lang="zh-CN" altLang="en-US" sz="2400" b="1" dirty="0">
                <a:solidFill>
                  <a:srgbClr val="FFC000"/>
                </a:solidFill>
              </a:rPr>
              <a:t>民主管理制度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利益相关者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权益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，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校务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公开、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信息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透明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lvl="0">
              <a:lnSpc>
                <a:spcPct val="120000"/>
              </a:lnSpc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lang="zh-CN" altLang="en-US" sz="2400" b="1" dirty="0">
                <a:solidFill>
                  <a:srgbClr val="FFFFFF"/>
                </a:solidFill>
                <a:latin typeface="Century Gothic" panose="020B0502020202020204"/>
                <a:ea typeface="微软雅黑" panose="020B0503020204020204" charset="-122"/>
              </a:rPr>
              <a:t>创新</a:t>
            </a:r>
            <a:r>
              <a:rPr lang="zh-CN" altLang="en-US" sz="2400" b="1" dirty="0">
                <a:solidFill>
                  <a:srgbClr val="FFC000"/>
                </a:solidFill>
              </a:rPr>
              <a:t>学习制度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教学管理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制度、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考试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制度、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学生事务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管理制度、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学分制、弹性学习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制度、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选课制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财经制度、资产制度、后勤改革与产业治理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条件保障体系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建设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●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常态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管理与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突发事件应急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管理机制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lvl="0">
              <a:lnSpc>
                <a:spcPct val="120000"/>
              </a:lnSpc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★ </a:t>
            </a:r>
            <a:r>
              <a:rPr lang="zh-CN" altLang="en-US" sz="2400" b="1" dirty="0">
                <a:solidFill>
                  <a:srgbClr val="FFC000"/>
                </a:solidFill>
                <a:latin typeface="Century Gothic" panose="020B0502020202020204"/>
                <a:ea typeface="微软雅黑" panose="020B0503020204020204" charset="-122"/>
              </a:rPr>
              <a:t>深化综合改革，优化教育治理体系，提升教育治理能力</a:t>
            </a:r>
            <a:endParaRPr lang="zh-CN" altLang="en-US" sz="2400" b="1" dirty="0">
              <a:solidFill>
                <a:srgbClr val="FFC000"/>
              </a:solidFill>
              <a:latin typeface="Century Gothic" panose="020B0502020202020204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44915" y="107600"/>
            <a:ext cx="790576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（四）科学的治理体系与运行机制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46147" y="961379"/>
            <a:ext cx="10139094" cy="551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725" indent="-720725"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400" b="1" dirty="0">
                <a:solidFill>
                  <a:srgbClr val="FFC000"/>
                </a:solidFill>
              </a:rPr>
              <a:t>学校文化：</a:t>
            </a:r>
            <a:r>
              <a:rPr lang="zh-CN" altLang="en-US" sz="2400" b="1" dirty="0">
                <a:solidFill>
                  <a:srgbClr val="FFFFFF"/>
                </a:solidFill>
              </a:rPr>
              <a:t>学校在长期发展过程中形成的历史积淀、 人文品格和价值理念</a:t>
            </a:r>
            <a:r>
              <a:rPr lang="zh-CN" altLang="en-US" sz="2200" b="1" dirty="0">
                <a:solidFill>
                  <a:srgbClr val="FFFFFF"/>
                </a:solidFill>
              </a:rPr>
              <a:t>（学校的</a:t>
            </a:r>
            <a:r>
              <a:rPr lang="zh-CN" altLang="en-US" sz="2200" b="1" dirty="0">
                <a:solidFill>
                  <a:srgbClr val="FFC000"/>
                </a:solidFill>
              </a:rPr>
              <a:t>灵魂</a:t>
            </a:r>
            <a:r>
              <a:rPr lang="zh-CN" altLang="en-US" sz="2200" b="1" dirty="0">
                <a:solidFill>
                  <a:srgbClr val="FFFFFF"/>
                </a:solidFill>
              </a:rPr>
              <a:t>）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>
                <a:solidFill>
                  <a:srgbClr val="FFFFFF"/>
                </a:solidFill>
              </a:rPr>
              <a:t>         </a:t>
            </a:r>
            <a:r>
              <a:rPr lang="zh-CN" altLang="en-US" sz="2200" b="1" dirty="0">
                <a:solidFill>
                  <a:srgbClr val="FFFF00"/>
                </a:solidFill>
              </a:rPr>
              <a:t>物质</a:t>
            </a:r>
            <a:r>
              <a:rPr lang="zh-CN" altLang="en-US" sz="2200" b="1" dirty="0">
                <a:solidFill>
                  <a:srgbClr val="FFFFFF"/>
                </a:solidFill>
              </a:rPr>
              <a:t>文化、</a:t>
            </a:r>
            <a:r>
              <a:rPr lang="zh-CN" altLang="en-US" sz="2200" b="1" dirty="0">
                <a:solidFill>
                  <a:srgbClr val="FFFF00"/>
                </a:solidFill>
              </a:rPr>
              <a:t>精神</a:t>
            </a:r>
            <a:r>
              <a:rPr lang="zh-CN" altLang="en-US" sz="2200" b="1" dirty="0">
                <a:solidFill>
                  <a:srgbClr val="FFFFFF"/>
                </a:solidFill>
              </a:rPr>
              <a:t>文化、</a:t>
            </a:r>
            <a:r>
              <a:rPr lang="zh-CN" altLang="en-US" sz="2200" b="1" dirty="0">
                <a:solidFill>
                  <a:srgbClr val="FFFF00"/>
                </a:solidFill>
              </a:rPr>
              <a:t>制度</a:t>
            </a:r>
            <a:r>
              <a:rPr lang="zh-CN" altLang="en-US" sz="2200" b="1" dirty="0">
                <a:solidFill>
                  <a:srgbClr val="FFFFFF"/>
                </a:solidFill>
              </a:rPr>
              <a:t>文化、</a:t>
            </a:r>
            <a:r>
              <a:rPr lang="zh-CN" altLang="en-US" sz="2200" b="1" dirty="0">
                <a:solidFill>
                  <a:srgbClr val="FFFF00"/>
                </a:solidFill>
              </a:rPr>
              <a:t>行为</a:t>
            </a:r>
            <a:r>
              <a:rPr lang="zh-CN" altLang="en-US" sz="2200" b="1" dirty="0">
                <a:solidFill>
                  <a:srgbClr val="FFFFFF"/>
                </a:solidFill>
              </a:rPr>
              <a:t>文化</a:t>
            </a:r>
            <a:endParaRPr lang="zh-CN" altLang="en-US" sz="22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● </a:t>
            </a:r>
            <a:r>
              <a:rPr lang="zh-CN" altLang="en-US" sz="2400" b="1" dirty="0">
                <a:solidFill>
                  <a:srgbClr val="FFC000"/>
                </a:solidFill>
              </a:rPr>
              <a:t>内化：</a:t>
            </a:r>
            <a:r>
              <a:rPr lang="zh-CN" altLang="en-US" sz="2400" b="1" dirty="0">
                <a:solidFill>
                  <a:srgbClr val="FFFFFF"/>
                </a:solidFill>
              </a:rPr>
              <a:t>学校的办学理念、价值追求和学术品位</a:t>
            </a:r>
            <a:endParaRPr lang="zh-CN" altLang="en-US" sz="24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C000"/>
                </a:solidFill>
              </a:rPr>
              <a:t>        </a:t>
            </a:r>
            <a:r>
              <a:rPr lang="zh-CN" altLang="en-US" sz="800" b="1" dirty="0">
                <a:solidFill>
                  <a:srgbClr val="FFC000"/>
                </a:solidFill>
              </a:rPr>
              <a:t> </a:t>
            </a:r>
            <a:r>
              <a:rPr lang="zh-CN" altLang="en-US" sz="2400" b="1" dirty="0">
                <a:solidFill>
                  <a:srgbClr val="FFC000"/>
                </a:solidFill>
              </a:rPr>
              <a:t>外显：</a:t>
            </a:r>
            <a:r>
              <a:rPr lang="zh-CN" altLang="en-US" sz="2400" b="1" dirty="0">
                <a:solidFill>
                  <a:srgbClr val="FFFFFF"/>
                </a:solidFill>
              </a:rPr>
              <a:t>学校的制度规范、行为方式和物质条件</a:t>
            </a:r>
            <a:endParaRPr lang="zh-CN" altLang="en-US" sz="2400" b="1" dirty="0">
              <a:solidFill>
                <a:srgbClr val="FFFFFF"/>
              </a:solidFill>
            </a:endParaRPr>
          </a:p>
          <a:p>
            <a:pPr marL="720725" indent="-720725"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● </a:t>
            </a:r>
            <a:r>
              <a:rPr lang="zh-CN" altLang="en-US" sz="2400" b="1" dirty="0">
                <a:solidFill>
                  <a:srgbClr val="FFFFFF"/>
                </a:solidFill>
              </a:rPr>
              <a:t>通过各种方式，在学习态度、价值观念和生活目标等方面对学生施加</a:t>
            </a:r>
            <a:r>
              <a:rPr lang="zh-CN" altLang="en-US" sz="2400" b="1" dirty="0">
                <a:solidFill>
                  <a:srgbClr val="FFC000"/>
                </a:solidFill>
              </a:rPr>
              <a:t>潜移默化</a:t>
            </a:r>
            <a:r>
              <a:rPr lang="zh-CN" altLang="en-US" sz="2400" b="1" dirty="0">
                <a:solidFill>
                  <a:srgbClr val="FFFFFF"/>
                </a:solidFill>
              </a:rPr>
              <a:t>的影响（熏陶和催化），为学生成才提供良好</a:t>
            </a:r>
            <a:r>
              <a:rPr lang="zh-CN" altLang="en-US" sz="2400" b="1" dirty="0">
                <a:solidFill>
                  <a:srgbClr val="FFC000"/>
                </a:solidFill>
              </a:rPr>
              <a:t>环境和氛围</a:t>
            </a:r>
            <a:r>
              <a:rPr lang="zh-CN" altLang="en-US" sz="2400" b="1" dirty="0">
                <a:solidFill>
                  <a:srgbClr val="FFFFFF"/>
                </a:solidFill>
              </a:rPr>
              <a:t>。 </a:t>
            </a:r>
            <a:r>
              <a:rPr lang="zh-CN" altLang="en-US" sz="2400" b="1" dirty="0">
                <a:solidFill>
                  <a:srgbClr val="FF0000"/>
                </a:solidFill>
              </a:rPr>
              <a:t>立德树人</a:t>
            </a:r>
            <a:r>
              <a:rPr lang="zh-CN" altLang="en-US" sz="2400" b="1" dirty="0">
                <a:solidFill>
                  <a:srgbClr val="FFFFFF"/>
                </a:solidFill>
              </a:rPr>
              <a:t>重要基础</a:t>
            </a:r>
            <a:endParaRPr lang="zh-CN" altLang="en-US" sz="24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★ </a:t>
            </a:r>
            <a:r>
              <a:rPr lang="zh-CN" altLang="en-US" sz="2400" b="1" dirty="0">
                <a:solidFill>
                  <a:srgbClr val="FFFFFF"/>
                </a:solidFill>
              </a:rPr>
              <a:t>科学与人文精神并重、传统与现代交融、 多元、开放 </a:t>
            </a:r>
            <a:r>
              <a:rPr lang="en-US" altLang="zh-CN" sz="2400" b="1" dirty="0">
                <a:solidFill>
                  <a:srgbClr val="FFFFFF"/>
                </a:solidFill>
              </a:rPr>
              <a:t>……</a:t>
            </a:r>
            <a:endParaRPr lang="en-US" altLang="zh-CN" sz="2400" b="1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FFFF"/>
                </a:solidFill>
              </a:rPr>
              <a:t>        </a:t>
            </a:r>
            <a:r>
              <a:rPr lang="zh-CN" altLang="en-US" sz="2400" b="1" dirty="0">
                <a:solidFill>
                  <a:srgbClr val="FFFF00"/>
                </a:solidFill>
              </a:rPr>
              <a:t>社会责任感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13810" y="107600"/>
            <a:ext cx="791202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（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五</a:t>
            </a:r>
            <a:r>
              <a:rPr lang="zh-CN" altLang="en-US" sz="3600" b="1" dirty="0">
                <a:solidFill>
                  <a:srgbClr val="000000"/>
                </a:solidFill>
                <a:latin typeface="Century Gothic" panose="020B0502020202020204"/>
                <a:ea typeface="微软雅黑" panose="020B0503020204020204" charset="-122"/>
              </a:rPr>
              <a:t>）优良的校园文化与育人氛围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09969" y="2677148"/>
            <a:ext cx="6003925" cy="1312862"/>
          </a:xfrm>
        </p:spPr>
        <p:txBody>
          <a:bodyPr/>
          <a:lstStyle/>
          <a:p>
            <a:pPr>
              <a:lnSpc>
                <a:spcPts val="5400"/>
              </a:lnSpc>
              <a:spcBef>
                <a:spcPts val="0"/>
              </a:spcBef>
            </a:pPr>
            <a:r>
              <a:rPr lang="zh-CN" altLang="en-US" sz="4000" b="1" dirty="0">
                <a:cs typeface="+mn-ea"/>
                <a:sym typeface="+mn-lt"/>
              </a:rPr>
              <a:t>敬 请 批 评 指 正！</a:t>
            </a:r>
            <a:endParaRPr lang="en-US" altLang="zh-CN" sz="4000" b="1" dirty="0">
              <a:cs typeface="+mn-ea"/>
              <a:sym typeface="+mn-lt"/>
            </a:endParaRPr>
          </a:p>
          <a:p>
            <a:pPr>
              <a:lnSpc>
                <a:spcPts val="5400"/>
              </a:lnSpc>
              <a:spcBef>
                <a:spcPts val="0"/>
              </a:spcBef>
            </a:pPr>
            <a:r>
              <a:rPr lang="zh-CN" altLang="en-US" sz="4000" b="1" dirty="0">
                <a:cs typeface="+mn-ea"/>
                <a:sym typeface="+mn-lt"/>
              </a:rPr>
              <a:t>谢 谢 大 家！</a:t>
            </a:r>
            <a:endParaRPr lang="en-US" altLang="zh-CN" sz="4000" b="1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32488" y="4196403"/>
            <a:ext cx="4358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blzhong@bnu.edu.cn</a:t>
            </a:r>
            <a:endParaRPr lang="zh-CN" alt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23795" y="773689"/>
            <a:ext cx="11056517" cy="5883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</a:rPr>
              <a:t>★ </a:t>
            </a:r>
            <a:r>
              <a:rPr lang="zh-CN" altLang="en-US" sz="2800" b="1" dirty="0">
                <a:solidFill>
                  <a:srgbClr val="FFC000"/>
                </a:solidFill>
              </a:rPr>
              <a:t>发展战略规划</a:t>
            </a:r>
            <a:endParaRPr lang="zh-CN" altLang="en-US" sz="2800" b="1" dirty="0">
              <a:solidFill>
                <a:srgbClr val="FFC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FFC000"/>
                </a:solidFill>
              </a:rPr>
              <a:t>            </a:t>
            </a:r>
            <a:r>
              <a:rPr lang="en-US" altLang="zh-CN" sz="2400" b="1" dirty="0">
                <a:solidFill>
                  <a:schemeClr val="bg1"/>
                </a:solidFill>
              </a:rPr>
              <a:t>—— </a:t>
            </a:r>
            <a:r>
              <a:rPr lang="zh-CN" altLang="en-US" sz="2400" b="1" dirty="0">
                <a:solidFill>
                  <a:srgbClr val="00B0F0"/>
                </a:solidFill>
              </a:rPr>
              <a:t>长远性、全局性</a:t>
            </a:r>
            <a:r>
              <a:rPr lang="zh-CN" altLang="en-US" sz="2400" b="1" dirty="0">
                <a:solidFill>
                  <a:schemeClr val="bg1"/>
                </a:solidFill>
              </a:rPr>
              <a:t>的发展计划</a:t>
            </a:r>
            <a:endParaRPr lang="zh-CN" altLang="en-US" sz="2600" b="1" dirty="0">
              <a:solidFill>
                <a:srgbClr val="FFC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● </a:t>
            </a:r>
            <a:r>
              <a:rPr lang="zh-CN" altLang="en-US" sz="2400" b="1" dirty="0">
                <a:solidFill>
                  <a:srgbClr val="FFFF00"/>
                </a:solidFill>
              </a:rPr>
              <a:t>将教育行为与发展环境相结合，提供实现预期目标的框架、方向和路径</a:t>
            </a:r>
            <a:endParaRPr lang="zh-CN" altLang="en-US" sz="24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● </a:t>
            </a:r>
            <a:r>
              <a:rPr lang="zh-CN" altLang="en-US" sz="2200" b="1" dirty="0">
                <a:solidFill>
                  <a:schemeClr val="bg1"/>
                </a:solidFill>
              </a:rPr>
              <a:t>教育使命、内外挑战、发展愿景、办学理念</a:t>
            </a:r>
            <a:endParaRPr lang="zh-CN" altLang="en-US" sz="22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● </a:t>
            </a:r>
            <a:r>
              <a:rPr lang="zh-CN" altLang="en-US" sz="2200" b="1" dirty="0">
                <a:solidFill>
                  <a:schemeClr val="bg1"/>
                </a:solidFill>
              </a:rPr>
              <a:t>发展定位、发展思路、战略目标、发展策略</a:t>
            </a:r>
            <a:endParaRPr lang="zh-CN" altLang="en-US" sz="22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● </a:t>
            </a:r>
            <a:r>
              <a:rPr lang="zh-CN" altLang="en-US" sz="2200" b="1" dirty="0">
                <a:solidFill>
                  <a:schemeClr val="bg1"/>
                </a:solidFill>
              </a:rPr>
              <a:t>战略任务、改革举措、实施保障、主要指标</a:t>
            </a:r>
            <a:endParaRPr lang="zh-CN" altLang="en-US" sz="22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FFC000"/>
                </a:solidFill>
              </a:rPr>
              <a:t>     ★ </a:t>
            </a:r>
            <a:r>
              <a:rPr lang="zh-CN" altLang="en-US" sz="2400" b="1" dirty="0">
                <a:solidFill>
                  <a:srgbClr val="FFFF00"/>
                </a:solidFill>
              </a:rPr>
              <a:t>科学性、前瞻性、系统性、操作性</a:t>
            </a:r>
            <a:endParaRPr lang="zh-CN" altLang="en-US" sz="2400" b="1" dirty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● </a:t>
            </a:r>
            <a:r>
              <a:rPr lang="en-US" altLang="zh-CN" sz="2400" b="1" dirty="0">
                <a:solidFill>
                  <a:srgbClr val="FFC000"/>
                </a:solidFill>
              </a:rPr>
              <a:t>SWOT </a:t>
            </a:r>
            <a:r>
              <a:rPr lang="zh-CN" altLang="en-US" sz="2400" b="1" dirty="0">
                <a:solidFill>
                  <a:srgbClr val="FFC000"/>
                </a:solidFill>
              </a:rPr>
              <a:t>战略分析法</a:t>
            </a:r>
            <a:endParaRPr lang="zh-CN" altLang="en-US" sz="2400" b="1" dirty="0">
              <a:solidFill>
                <a:srgbClr val="FFC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FFC000"/>
                </a:solidFill>
              </a:rPr>
              <a:t>      </a:t>
            </a:r>
            <a:r>
              <a:rPr lang="en-US" altLang="zh-CN" sz="2200" b="1" dirty="0">
                <a:solidFill>
                  <a:srgbClr val="00B0F0"/>
                </a:solidFill>
              </a:rPr>
              <a:t>S</a:t>
            </a:r>
            <a:r>
              <a:rPr lang="en-US" altLang="zh-CN" sz="2200" b="1" dirty="0">
                <a:solidFill>
                  <a:schemeClr val="bg1"/>
                </a:solidFill>
              </a:rPr>
              <a:t>trength</a:t>
            </a:r>
            <a:r>
              <a:rPr lang="zh-CN" altLang="en-US" sz="2200" b="1" dirty="0">
                <a:solidFill>
                  <a:schemeClr val="bg1"/>
                </a:solidFill>
              </a:rPr>
              <a:t>，</a:t>
            </a:r>
            <a:r>
              <a:rPr lang="en-US" altLang="zh-CN" sz="2200" b="1" dirty="0">
                <a:solidFill>
                  <a:srgbClr val="00B0F0"/>
                </a:solidFill>
              </a:rPr>
              <a:t>W</a:t>
            </a:r>
            <a:r>
              <a:rPr lang="en-US" altLang="zh-CN" sz="2200" b="1" dirty="0">
                <a:solidFill>
                  <a:schemeClr val="bg1"/>
                </a:solidFill>
              </a:rPr>
              <a:t>eakness</a:t>
            </a:r>
            <a:r>
              <a:rPr lang="zh-CN" altLang="en-US" sz="2200" b="1" dirty="0">
                <a:solidFill>
                  <a:schemeClr val="bg1"/>
                </a:solidFill>
              </a:rPr>
              <a:t>，</a:t>
            </a:r>
            <a:r>
              <a:rPr lang="en-US" altLang="zh-CN" sz="2200" b="1" dirty="0">
                <a:solidFill>
                  <a:srgbClr val="00B0F0"/>
                </a:solidFill>
              </a:rPr>
              <a:t>O</a:t>
            </a:r>
            <a:r>
              <a:rPr lang="en-US" altLang="zh-CN" sz="2200" b="1" dirty="0">
                <a:solidFill>
                  <a:schemeClr val="bg1"/>
                </a:solidFill>
              </a:rPr>
              <a:t>pportunity</a:t>
            </a:r>
            <a:r>
              <a:rPr lang="zh-CN" altLang="en-US" sz="2200" b="1" dirty="0">
                <a:solidFill>
                  <a:schemeClr val="bg1"/>
                </a:solidFill>
              </a:rPr>
              <a:t>，</a:t>
            </a:r>
            <a:r>
              <a:rPr lang="en-US" altLang="zh-CN" sz="2200" b="1" dirty="0">
                <a:solidFill>
                  <a:srgbClr val="00B0F0"/>
                </a:solidFill>
              </a:rPr>
              <a:t>T</a:t>
            </a:r>
            <a:r>
              <a:rPr lang="en-US" altLang="zh-CN" sz="2200" b="1" dirty="0">
                <a:solidFill>
                  <a:schemeClr val="bg1"/>
                </a:solidFill>
              </a:rPr>
              <a:t>hreat</a:t>
            </a:r>
            <a:r>
              <a:rPr lang="zh-CN" altLang="en-US" sz="2200" b="1" dirty="0">
                <a:solidFill>
                  <a:schemeClr val="bg1"/>
                </a:solidFill>
              </a:rPr>
              <a:t>（优势、劣势、机遇、挑战）</a:t>
            </a:r>
            <a:endParaRPr lang="en-US" altLang="zh-CN" sz="22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F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● </a:t>
            </a:r>
            <a:r>
              <a:rPr lang="zh-CN" altLang="en-US" sz="2400" b="1" dirty="0">
                <a:solidFill>
                  <a:srgbClr val="FFC000"/>
                </a:solidFill>
              </a:rPr>
              <a:t>基标法</a:t>
            </a:r>
            <a:r>
              <a:rPr lang="zh-CN" altLang="en-US" sz="2400" b="1" dirty="0">
                <a:solidFill>
                  <a:schemeClr val="bg1"/>
                </a:solidFill>
              </a:rPr>
              <a:t>（</a:t>
            </a:r>
            <a:r>
              <a:rPr lang="zh-CN" altLang="en-US" sz="2200" b="1" dirty="0">
                <a:solidFill>
                  <a:schemeClr val="bg1"/>
                </a:solidFill>
              </a:rPr>
              <a:t>同型比较法）</a:t>
            </a:r>
            <a:r>
              <a:rPr lang="zh-CN" altLang="en-US" sz="2400" b="1" dirty="0">
                <a:solidFill>
                  <a:srgbClr val="FFC000"/>
                </a:solidFill>
              </a:rPr>
              <a:t> </a:t>
            </a:r>
            <a:endParaRPr lang="zh-CN" altLang="en-US" sz="2400" b="1" dirty="0">
              <a:solidFill>
                <a:srgbClr val="00B0F0"/>
              </a:solidFill>
            </a:endParaRP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33966" y="116416"/>
            <a:ext cx="5952727" cy="461434"/>
          </a:xfrm>
        </p:spPr>
        <p:txBody>
          <a:bodyPr/>
          <a:lstStyle/>
          <a:p>
            <a:r>
              <a:rPr lang="zh-CN" altLang="en-US" sz="3600" b="1" dirty="0"/>
              <a:t>引  言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4866821" y="769442"/>
          <a:ext cx="5914238" cy="4011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601845" y="3136612"/>
            <a:ext cx="18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战略规划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866821" y="5221409"/>
            <a:ext cx="5914238" cy="670548"/>
            <a:chOff x="0" y="3378814"/>
            <a:chExt cx="5914238" cy="554400"/>
          </a:xfrm>
        </p:grpSpPr>
        <p:sp>
          <p:nvSpPr>
            <p:cNvPr id="17" name="矩形 16"/>
            <p:cNvSpPr/>
            <p:nvPr/>
          </p:nvSpPr>
          <p:spPr>
            <a:xfrm>
              <a:off x="0" y="3378814"/>
              <a:ext cx="5914238" cy="554400"/>
            </a:xfrm>
            <a:prstGeom prst="rect">
              <a:avLst/>
            </a:prstGeom>
            <a:solidFill>
              <a:schemeClr val="bg1">
                <a:lumMod val="65000"/>
                <a:alpha val="9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矩形 17"/>
            <p:cNvSpPr/>
            <p:nvPr/>
          </p:nvSpPr>
          <p:spPr>
            <a:xfrm>
              <a:off x="0" y="3378814"/>
              <a:ext cx="5914238" cy="554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9011" tIns="458216" rIns="459011" bIns="156464" numCol="1" spcCol="1270" anchor="t" anchorCtr="0">
              <a:noAutofit/>
            </a:bodyPr>
            <a:lstStyle/>
            <a:p>
              <a:pPr marL="228600" marR="0" lvl="1" indent="-228600" algn="l" defTabSz="9779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"/>
                <a:defRPr/>
              </a:pPr>
              <a:endPara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09123" y="4886135"/>
            <a:ext cx="5738417" cy="775885"/>
            <a:chOff x="62988" y="3809850"/>
            <a:chExt cx="4891271" cy="922248"/>
          </a:xfrm>
        </p:grpSpPr>
        <p:sp>
          <p:nvSpPr>
            <p:cNvPr id="20" name="圆角矩形 19"/>
            <p:cNvSpPr/>
            <p:nvPr/>
          </p:nvSpPr>
          <p:spPr>
            <a:xfrm>
              <a:off x="62988" y="3815578"/>
              <a:ext cx="4838834" cy="916520"/>
            </a:xfrm>
            <a:prstGeom prst="roundRect">
              <a:avLst/>
            </a:prstGeom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圆角矩形 4"/>
            <p:cNvSpPr/>
            <p:nvPr/>
          </p:nvSpPr>
          <p:spPr>
            <a:xfrm>
              <a:off x="106207" y="3809850"/>
              <a:ext cx="4848052" cy="7970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481" tIns="0" rIns="156481" bIns="0" numCol="1" spcCol="1270" anchor="ctr" anchorCtr="0">
              <a:noAutofit/>
            </a:bodyPr>
            <a:lstStyle/>
            <a:p>
              <a:pPr marL="0" marR="0" lvl="0" indent="0" algn="l" defTabSz="1422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lang="zh-CN" altLang="en-US" sz="32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Century Gothic" panose="020B0502020202020204"/>
                  <a:ea typeface="微软雅黑" panose="020B0503020204020204" charset="-122"/>
                </a:rPr>
                <a:t>四、</a:t>
              </a: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/>
                  <a:ea typeface="微软雅黑" panose="020B0503020204020204" charset="-122"/>
                  <a:cs typeface="+mn-cs"/>
                </a:rPr>
                <a:t>突出发展重点 </a:t>
              </a: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/>
                  <a:ea typeface="微软雅黑" panose="020B0503020204020204" charset="-122"/>
                  <a:cs typeface="+mn-cs"/>
                </a:rPr>
                <a:t>—— </a:t>
              </a: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entury Gothic" panose="020B0502020202020204"/>
                  <a:ea typeface="微软雅黑" panose="020B0503020204020204" charset="-122"/>
                  <a:cs typeface="+mn-cs"/>
                </a:rPr>
                <a:t>关键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99996" y="1021132"/>
            <a:ext cx="9605395" cy="527689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★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制定学校发展规划要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大视野、大格局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跳出学校看学校，跳出教育看教育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应对严峻挑战，抓住</a:t>
            </a:r>
            <a:r>
              <a:rPr lang="zh-CN" altLang="en-US" sz="2800" b="1" dirty="0">
                <a:solidFill>
                  <a:srgbClr val="FFFF00"/>
                </a:solidFill>
                <a:latin typeface="Century Gothic" panose="020B0502020202020204"/>
                <a:ea typeface="微软雅黑" panose="020B0503020204020204" charset="-122"/>
              </a:rPr>
              <a:t>难得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发展机遇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lvl="0">
              <a:lnSpc>
                <a:spcPct val="166000"/>
              </a:lnSpc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 </a:t>
            </a:r>
            <a:r>
              <a:rPr lang="zh-CN" altLang="en-US" sz="2800" b="1" dirty="0">
                <a:solidFill>
                  <a:srgbClr val="FFFFFF"/>
                </a:solidFill>
              </a:rPr>
              <a:t>（一）大学内涵发展任重道远</a:t>
            </a:r>
            <a:endParaRPr lang="zh-CN" altLang="en-US" sz="2800" b="1" dirty="0">
              <a:solidFill>
                <a:srgbClr val="FFFFFF"/>
              </a:solidFill>
            </a:endParaRPr>
          </a:p>
          <a:p>
            <a:pPr lvl="0">
              <a:lnSpc>
                <a:spcPct val="166000"/>
              </a:lnSpc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           （二）经济发展驱动教育改革</a:t>
            </a:r>
            <a:endParaRPr lang="zh-CN" altLang="en-US" sz="2800" b="1" dirty="0">
              <a:solidFill>
                <a:srgbClr val="FFFFFF"/>
              </a:solidFill>
            </a:endParaRPr>
          </a:p>
          <a:p>
            <a:pPr lvl="0">
              <a:lnSpc>
                <a:spcPct val="166000"/>
              </a:lnSpc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           （三）科技发展赋能教育创新</a:t>
            </a:r>
            <a:endParaRPr lang="zh-CN" altLang="en-US" sz="2800" b="1" dirty="0">
              <a:solidFill>
                <a:srgbClr val="FFFFFF"/>
              </a:solidFill>
            </a:endParaRPr>
          </a:p>
          <a:p>
            <a:pPr lvl="0">
              <a:lnSpc>
                <a:spcPct val="166000"/>
              </a:lnSpc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           （四）国际融合竞争趋势并存</a:t>
            </a:r>
            <a:endParaRPr lang="zh-CN" altLang="en-US" sz="2800" b="1" dirty="0">
              <a:solidFill>
                <a:srgbClr val="FFFFF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33966" y="116415"/>
            <a:ext cx="8637205" cy="571481"/>
          </a:xfrm>
        </p:spPr>
        <p:txBody>
          <a:bodyPr/>
          <a:lstStyle/>
          <a:p>
            <a:pPr lvl="0" algn="ctr"/>
            <a:r>
              <a:rPr lang="zh-CN" altLang="en-US" sz="3600" b="1" dirty="0">
                <a:solidFill>
                  <a:srgbClr val="000000"/>
                </a:solidFill>
              </a:rPr>
              <a:t>一、把握发展趋势 </a:t>
            </a:r>
            <a:r>
              <a:rPr lang="en-US" altLang="zh-CN" sz="3600" b="1" dirty="0">
                <a:solidFill>
                  <a:srgbClr val="000000"/>
                </a:solidFill>
              </a:rPr>
              <a:t>—— </a:t>
            </a:r>
            <a:r>
              <a:rPr lang="zh-CN" altLang="en-US" sz="3600" b="1" dirty="0">
                <a:solidFill>
                  <a:srgbClr val="000000"/>
                </a:solidFill>
              </a:rPr>
              <a:t>前提</a:t>
            </a:r>
            <a:endParaRPr lang="zh-CN" altLang="en-US" sz="3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82926" y="872191"/>
            <a:ext cx="10738514" cy="566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★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规模急剧扩张，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迈入普及化阶段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2019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年高等教育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毛入学率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51.6%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；生源知识结构与质量差异，教育诉求与学习体验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主要矛盾转化，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公平与质量问题凸显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 公众对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优质高等教育资源选择性需求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旺盛  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                        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与  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优质高等教育资源供给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短缺且发展不均衡</a:t>
            </a:r>
            <a:b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高等教育发展方式转变，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改革发展任务繁重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   规模扩张、空间拓展为特征的外延式发展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E73A1C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E73A1C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                                </a:t>
            </a:r>
            <a:r>
              <a:rPr kumimoji="0" lang="zh-CN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E73A1C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↓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E73A1C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 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提高质量、优化结构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为核心的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内涵式发展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4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强化质量意识，实现内涵发展，拓展优质高等教育资源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33966" y="116416"/>
            <a:ext cx="7060074" cy="461434"/>
          </a:xfrm>
        </p:spPr>
        <p:txBody>
          <a:bodyPr/>
          <a:lstStyle/>
          <a:p>
            <a:r>
              <a:rPr lang="zh-CN" altLang="en-US" b="1" dirty="0"/>
              <a:t>（一）大学内涵发展任重道远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8424" y="791784"/>
            <a:ext cx="12055151" cy="5669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8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★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拓展优质高等教育资源供给，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长期积累、厚积薄发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8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硬件条件、管理水平；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师资队伍；办学传统、学校文化、校风学风；办学特色</a:t>
            </a:r>
            <a:b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大学办学主体地位强化，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内涵建设任务繁重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人才培养、学科建设、队伍建设、质量保障、现代学校制度、文化建设、特色发展</a:t>
            </a:r>
            <a:b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高水平大学建设周期较长，与公众期盼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形成强烈反差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</a:b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急功近利绩效观、违背教育规律、干涉学校办学自主权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8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●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遵循规律，励精图治；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特色发展，多样化探索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8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●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举例：“双一流”建设、学位授权审核、学位证书发放、高考招生改革  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……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33966" y="116416"/>
            <a:ext cx="7060074" cy="461434"/>
          </a:xfrm>
        </p:spPr>
        <p:txBody>
          <a:bodyPr/>
          <a:lstStyle/>
          <a:p>
            <a:r>
              <a:rPr lang="zh-CN" altLang="en-US" b="1" dirty="0"/>
              <a:t>（一）大学内涵发展任重道远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33966" y="116416"/>
            <a:ext cx="6642965" cy="461434"/>
          </a:xfrm>
        </p:spPr>
        <p:txBody>
          <a:bodyPr/>
          <a:lstStyle/>
          <a:p>
            <a:pPr lvl="0"/>
            <a:r>
              <a:rPr lang="zh-CN" altLang="en-US" b="1" dirty="0">
                <a:solidFill>
                  <a:srgbClr val="000000"/>
                </a:solidFill>
              </a:rPr>
              <a:t>（二）经济发展驱动教育改革</a:t>
            </a:r>
            <a:endParaRPr lang="zh-CN" altLang="en-US" sz="36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498190" y="805765"/>
            <a:ext cx="11534053" cy="5797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★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经济发展方式转变，结构调整，增长动力、增长方式转换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（创新驱动）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依靠：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科技进步、劳动者素质提升、管理创新。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提供：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人力、智力支持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1.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社会职业变化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→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人力资源需求变化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→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就业市场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变化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808355" marR="0" lvl="0" indent="-808355" algn="l" defTabSz="914400" rtl="0" eaLnBrk="1" fontAlgn="base" latinLnBrk="0" hangingPunct="1">
              <a:lnSpc>
                <a:spcPct val="166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33400" algn="l"/>
              </a:tabLst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 调整：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人才培养规格、专业结构和课程体系。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提高：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培养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效果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与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经济社会发展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需求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的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契合度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2.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高等教育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投资体制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改革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（构建成本分担新机制）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大学多种渠道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筹资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； 大学生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缴费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上学，资助政策体系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★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学生角色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→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教育消费者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（教育收益率，民主诉求、维权意识）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 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重视：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学生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权益诉求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，提高质量，改善学习生活条件。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梳理：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学生管理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规章制度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（自洽性）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3.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大学生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就业形势严峻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（系统工程）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6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增强：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适应、竞争能力。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加强：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就业观、创业观教育，指导服务。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适应和促进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经济社会发展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33966" y="116416"/>
            <a:ext cx="6512336" cy="461434"/>
          </a:xfrm>
        </p:spPr>
        <p:txBody>
          <a:bodyPr/>
          <a:lstStyle/>
          <a:p>
            <a:pPr lvl="0"/>
            <a:r>
              <a:rPr lang="zh-CN" altLang="en-US" b="1" dirty="0">
                <a:solidFill>
                  <a:srgbClr val="000000"/>
                </a:solidFill>
              </a:rPr>
              <a:t>（三）科技发展赋能教育变革</a:t>
            </a:r>
            <a:endParaRPr lang="zh-CN" altLang="en-US" b="1" dirty="0">
              <a:solidFill>
                <a:srgbClr val="000000"/>
              </a:solidFill>
            </a:endParaRPr>
          </a:p>
          <a:p>
            <a:endParaRPr lang="zh-CN" altLang="en-US" sz="36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573618" y="791996"/>
            <a:ext cx="11288701" cy="594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1.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学科发展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综合化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探索：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资源优化整合；跨学科研究，跨专业（类）人才培养，跨学科综合性教学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调整：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学术治理结构、学科专业结构。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提高：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知识融合、学科交叉、课程整合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能力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2.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信息量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飞速增长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，知识更新和成果转化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周期缩短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树立：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终身学习理念。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重构：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课程体系和教学内容。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注重：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自主学习能力培养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3.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一些学科和技术领域孕育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重大突破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网络技术、生物技术、新能源、新材料、航天工程、海洋工程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……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早做准备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凝练：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学科方向和科研方向。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优化：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知识结构，课程体系与教学内容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（前瞻性与实用性）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4.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知识获取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渠道和方式发生改变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信息技术与教育教学深度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融合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。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知识传递方式：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单向 → 多向互动。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颠覆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传统学习过程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教师角色转型：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知识传授者 → 学习活动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设计者和指导者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。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师生关系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→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学习伙伴；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学习共同体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     冲击：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charset="-122"/>
                <a:cs typeface="+mn-cs"/>
              </a:rPr>
              <a:t>教育教学观念、教学与学习方式、教学组织与教室布局、教学管理体制机制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2">
      <a:dk1>
        <a:srgbClr val="000000"/>
      </a:dk1>
      <a:lt1>
        <a:srgbClr val="FFFFFF"/>
      </a:lt1>
      <a:dk2>
        <a:srgbClr val="010101"/>
      </a:dk2>
      <a:lt2>
        <a:srgbClr val="FFFFFF"/>
      </a:lt2>
      <a:accent1>
        <a:srgbClr val="FFC000"/>
      </a:accent1>
      <a:accent2>
        <a:srgbClr val="B2A32B"/>
      </a:accent2>
      <a:accent3>
        <a:srgbClr val="6EA8CC"/>
      </a:accent3>
      <a:accent4>
        <a:srgbClr val="BDE6FF"/>
      </a:accent4>
      <a:accent5>
        <a:srgbClr val="000000"/>
      </a:accent5>
      <a:accent6>
        <a:srgbClr val="FFE93D"/>
      </a:accent6>
      <a:hlink>
        <a:srgbClr val="0563C1"/>
      </a:hlink>
      <a:folHlink>
        <a:srgbClr val="954F7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6888</Words>
  <Application>WPS 演示</Application>
  <PresentationFormat>宽屏</PresentationFormat>
  <Paragraphs>366</Paragraphs>
  <Slides>27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Arial</vt:lpstr>
      <vt:lpstr>宋体</vt:lpstr>
      <vt:lpstr>Wingdings</vt:lpstr>
      <vt:lpstr>Segoe UI Light</vt:lpstr>
      <vt:lpstr>微软雅黑</vt:lpstr>
      <vt:lpstr>Century Gothic</vt:lpstr>
      <vt:lpstr>Segoe UI Light</vt:lpstr>
      <vt:lpstr>楷体</vt:lpstr>
      <vt:lpstr>华文中宋</vt:lpstr>
      <vt:lpstr>Calibri</vt:lpstr>
      <vt:lpstr>Arial Unicode MS</vt:lpstr>
      <vt:lpstr>Times New Roman</vt:lpstr>
      <vt:lpstr>等线</vt:lpstr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Lily</dc:creator>
  <cp:lastModifiedBy>8113</cp:lastModifiedBy>
  <cp:revision>516</cp:revision>
  <dcterms:created xsi:type="dcterms:W3CDTF">2015-08-18T02:51:00Z</dcterms:created>
  <dcterms:modified xsi:type="dcterms:W3CDTF">2020-10-11T00:52:00Z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2052-11.1.0.10069</vt:lpwstr>
  </property>
</Properties>
</file>